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330" r:id="rId19"/>
    <p:sldId id="331" r:id="rId20"/>
    <p:sldId id="273" r:id="rId21"/>
    <p:sldId id="314" r:id="rId22"/>
    <p:sldId id="324" r:id="rId23"/>
    <p:sldId id="326" r:id="rId24"/>
    <p:sldId id="30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ubie Eric" userId="7be5657e-12d8-413e-92bc-d45bc72f58a8" providerId="ADAL" clId="{2F185DD9-8CA7-4540-B767-D5DD2784E463}"/>
  </pc:docChgLst>
  <pc:docChgLst>
    <pc:chgData name="Blandine Flament" userId="S::blandine.flament@segec.be::8ef2ca4c-c8ca-44eb-a611-78509bd75b49" providerId="AD" clId="Web-{1C6B09FF-E48C-48CF-81B1-196AD4D3AFA6}"/>
  </pc:docChgLst>
  <pc:docChgLst>
    <pc:chgData name="Lenaerts Patrick" userId="4f754276-9b9b-47cf-8de9-00d4b128e0b7" providerId="ADAL" clId="{DCF0EE48-CF8B-4F04-86C8-E8D439423246}"/>
  </pc:docChgLst>
  <pc:docChgLst>
    <pc:chgData name="Lenaerts Patrick" userId="S::patrick.lenaerts@segec.be::4f754276-9b9b-47cf-8de9-00d4b128e0b7" providerId="AD" clId="Web-{F0CC537F-EAD6-5D5E-85CB-268EFF3CF7D3}"/>
  </pc:docChgLst>
  <pc:docChgLst>
    <pc:chgData name="Lenaerts Patrick" userId="S::patrick.lenaerts@segec.be::4f754276-9b9b-47cf-8de9-00d4b128e0b7" providerId="AD" clId="Web-{FB82C216-0797-6123-C594-A392A606DBF8}"/>
  </pc:docChgLst>
  <pc:docChgLst>
    <pc:chgData name="Daubie Eric" userId="7be5657e-12d8-413e-92bc-d45bc72f58a8" providerId="ADAL" clId="{AE2BBD98-F35E-43B2-8D37-3D4377D86974}"/>
    <pc:docChg chg="modSld">
      <pc:chgData name="Daubie Eric" userId="7be5657e-12d8-413e-92bc-d45bc72f58a8" providerId="ADAL" clId="{AE2BBD98-F35E-43B2-8D37-3D4377D86974}" dt="2023-06-27T16:13:24.163" v="0" actId="20577"/>
      <pc:docMkLst>
        <pc:docMk/>
      </pc:docMkLst>
      <pc:sldChg chg="modSp">
        <pc:chgData name="Daubie Eric" userId="7be5657e-12d8-413e-92bc-d45bc72f58a8" providerId="ADAL" clId="{AE2BBD98-F35E-43B2-8D37-3D4377D86974}" dt="2023-06-27T16:13:24.163" v="0" actId="20577"/>
        <pc:sldMkLst>
          <pc:docMk/>
          <pc:sldMk cId="1467348254" sldId="256"/>
        </pc:sldMkLst>
        <pc:spChg chg="mod">
          <ac:chgData name="Daubie Eric" userId="7be5657e-12d8-413e-92bc-d45bc72f58a8" providerId="ADAL" clId="{AE2BBD98-F35E-43B2-8D37-3D4377D86974}" dt="2023-06-27T16:13:24.163" v="0" actId="20577"/>
          <ac:spMkLst>
            <pc:docMk/>
            <pc:sldMk cId="1467348254" sldId="256"/>
            <ac:spMk id="2" creationId="{A25FEB8A-EB47-4829-881A-840817838E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05195-0266-4F67-84EE-E9C8184BE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B36213-77B5-4171-8935-F151D6070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CD8E9-074A-4892-8579-D3340E97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6C1A9B-8AEA-4FF4-A703-F502BAC2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08767-6114-4E3E-9650-5BBF8CCB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25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83351-6160-460B-A6F6-8376C814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059E9F-5416-41F0-ADA9-B74DA4CC9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D91CD-D71D-4023-A77B-C2FC40C9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4D6BB-DE2D-4043-8D80-4E946F17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9DB5A-D9C8-4C73-B85C-77D7DEAC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55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403EF5-B210-4199-BFA4-37C21963F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714F69-203A-4944-9576-44CB4CD7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1E4EF-96AD-44EE-9AD1-9E09345D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CABFC-E28B-4F24-8A93-CD7E5531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3BC15-FC45-4313-9370-036233D3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0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1D24A-6040-4BB1-B366-C61AC7EC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97306-6D27-4B0F-9D9A-AB8A1D67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DAA8F4-B0C9-4E3A-92EC-C6CE80AD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4FEBF2-FDCE-45DC-AD64-55778F70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27D76-7442-46D2-A2D3-D7AFFBC3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81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72477-AC21-4DE8-95AF-5B1F3823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4B007F-27C1-4689-A619-A84FEB47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2B0E64-DA9D-4C73-A159-BBFA8547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078E3-A78C-4C0E-9E32-0C47D2F5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6D4536-4CD9-4270-A186-70F43D28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720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49B63-F006-4EA2-BEB0-734C2B75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85C0B-774E-4E45-92B3-7A7513CC9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505A48-1588-465F-8F4A-1D27CA49E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5F49A0-A0C9-4464-BE34-C6970CBF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F149FE-592A-4147-8372-BA972A70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8E089-9BD2-490E-8745-C1A2B7B3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0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89164-5625-44E7-ADEE-77D749FB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176D38-2219-4077-B07F-315FB949C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E446F4-3109-4624-A56E-F6572E6C6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459185-7715-497D-BC46-28D92B0BE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07E8F9-653D-42CE-9CCB-C1CECB6C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6DF169-B681-40B0-BA03-8C6A7784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B410BC-EA13-4733-B576-E1AAC80A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91765A-4AD4-4CD6-809A-131278AE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19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62028-EB0B-4CA2-89A0-CCBD29A9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FE71ED-4DFF-4823-AF18-4ABF5B99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24CC8B-0C92-42FC-84AA-FD4FB15B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F52B68-EF0A-40BC-8FA6-3E170B09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936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69A7E0-371A-4456-928B-FF93A2B0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02C96D-3828-4664-87AE-FA0CD522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8B722-7DFF-4AEC-9743-F5BA1C06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9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EC62C-E339-40B3-AC88-5B6C1819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9810A-70E2-4DF8-A3C0-708E4C0F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4C2D52-AAA0-4CFD-9D5D-DD861C44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B28BD1-83ED-4FA9-A4D3-5E1CF19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554A17-14B0-4922-8881-9BA1C4F3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4692D0-2EAF-4D51-80A9-F7DE3F8C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1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23534-2ECB-4B3A-A7F7-C1B62E26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FB480E-0BE1-4952-8AD8-7416EF916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D23B14-BBFB-4EC8-B276-3BD46C266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6FE801-F204-4ED8-AC4F-A8E4D637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7389C-6835-4F7A-B41F-8D8EC1A7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5DEB53-E188-4F0C-BC8D-679867A2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615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68B917-AD86-43FF-BE8A-258F4169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776F34-AF09-4C1B-A89F-BEC21A28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2F77CD-2A5C-4EC0-B088-3491C8BA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6209-9F5D-4A67-99F2-204E937ED3B3}" type="datetimeFigureOut">
              <a:rPr lang="fr-BE" smtClean="0"/>
              <a:t>27-06-23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48D77-1BB4-468F-BBD4-D66150C16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984F75-9145-4C03-8BFE-77F73CB22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AB9E-5CCA-4866-AF2A-64FF73FB96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37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380f52a20b92d00184371fb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FEB8A-EB47-4829-881A-840817838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Les chantiers du qualifiant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32888C-5C78-4ADC-937A-CC4C444C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1798"/>
            <a:ext cx="9144000" cy="526002"/>
          </a:xfrm>
        </p:spPr>
        <p:txBody>
          <a:bodyPr/>
          <a:lstStyle/>
          <a:p>
            <a:pPr algn="r"/>
            <a:r>
              <a:rPr lang="fr-BE"/>
              <a:t>CA SeGEC 30 mars 2023</a:t>
            </a:r>
          </a:p>
        </p:txBody>
      </p:sp>
    </p:spTree>
    <p:extLst>
      <p:ext uri="{BB962C8B-B14F-4D97-AF65-F5344CB8AC3E}">
        <p14:creationId xmlns:p14="http://schemas.microsoft.com/office/powerpoint/2010/main" val="146734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61359-D1E3-4078-8740-3085D3E9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Implication pour les équipes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8D8CA-F64A-4D3E-A115-950C395D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2022-23 : CPU </a:t>
            </a:r>
            <a:r>
              <a:rPr lang="fr-BE">
                <a:sym typeface="Wingdings" panose="05000000000000000000" pitchFamily="2" charset="2"/>
              </a:rPr>
              <a:t> PEQ à partir de la 4</a:t>
            </a:r>
            <a:r>
              <a:rPr lang="fr-BE" baseline="30000">
                <a:sym typeface="Wingdings" panose="05000000000000000000" pitchFamily="2" charset="2"/>
              </a:rPr>
              <a:t>e</a:t>
            </a:r>
            <a:r>
              <a:rPr lang="fr-BE">
                <a:sym typeface="Wingdings" panose="05000000000000000000" pitchFamily="2" charset="2"/>
              </a:rPr>
              <a:t> : OK sauf moyens</a:t>
            </a:r>
          </a:p>
          <a:p>
            <a:r>
              <a:rPr lang="fr-BE">
                <a:sym typeface="Wingdings" panose="05000000000000000000" pitchFamily="2" charset="2"/>
              </a:rPr>
              <a:t>2023-2024 : généralisation en 4</a:t>
            </a:r>
            <a:r>
              <a:rPr lang="fr-BE" baseline="30000">
                <a:sym typeface="Wingdings" panose="05000000000000000000" pitchFamily="2" charset="2"/>
              </a:rPr>
              <a:t>e</a:t>
            </a:r>
            <a:r>
              <a:rPr lang="fr-BE">
                <a:sym typeface="Wingdings" panose="05000000000000000000" pitchFamily="2" charset="2"/>
              </a:rPr>
              <a:t> ! </a:t>
            </a:r>
          </a:p>
          <a:p>
            <a:pPr lvl="1"/>
            <a:r>
              <a:rPr lang="fr-BE">
                <a:sym typeface="Wingdings" panose="05000000000000000000" pitchFamily="2" charset="2"/>
              </a:rPr>
              <a:t>Adaptation des grilles horaires (à la marge) </a:t>
            </a:r>
          </a:p>
          <a:p>
            <a:pPr lvl="2"/>
            <a:r>
              <a:rPr lang="fr-BE">
                <a:sym typeface="Wingdings" panose="05000000000000000000" pitchFamily="2" charset="2"/>
              </a:rPr>
              <a:t>Validées par la Ministre </a:t>
            </a:r>
          </a:p>
          <a:p>
            <a:pPr lvl="2"/>
            <a:r>
              <a:rPr lang="fr-BE">
                <a:sym typeface="Wingdings" panose="05000000000000000000" pitchFamily="2" charset="2"/>
              </a:rPr>
              <a:t>Quelques nouvelles fonctions à créer (fiches titres)</a:t>
            </a:r>
          </a:p>
          <a:p>
            <a:pPr lvl="2"/>
            <a:r>
              <a:rPr lang="fr-BE">
                <a:sym typeface="Wingdings" panose="05000000000000000000" pitchFamily="2" charset="2"/>
              </a:rPr>
              <a:t>Quelques nouveaux cours à accrocher à une fonction</a:t>
            </a:r>
          </a:p>
          <a:p>
            <a:pPr lvl="1"/>
            <a:r>
              <a:rPr lang="fr-BE">
                <a:sym typeface="Wingdings" panose="05000000000000000000" pitchFamily="2" charset="2"/>
              </a:rPr>
              <a:t>Addendum aux programmes de 4</a:t>
            </a:r>
            <a:r>
              <a:rPr lang="fr-BE" baseline="30000">
                <a:sym typeface="Wingdings" panose="05000000000000000000" pitchFamily="2" charset="2"/>
              </a:rPr>
              <a:t>e</a:t>
            </a:r>
            <a:r>
              <a:rPr lang="fr-BE">
                <a:sym typeface="Wingdings" panose="05000000000000000000" pitchFamily="2" charset="2"/>
              </a:rPr>
              <a:t> : au moins une épreuve pour confirmer l’orientation</a:t>
            </a:r>
          </a:p>
          <a:p>
            <a:pPr lvl="1"/>
            <a:r>
              <a:rPr lang="fr-BE">
                <a:sym typeface="Wingdings" panose="05000000000000000000" pitchFamily="2" charset="2"/>
              </a:rPr>
              <a:t>Pas de changement pour la certification en 4e</a:t>
            </a:r>
          </a:p>
          <a:p>
            <a:r>
              <a:rPr lang="fr-BE">
                <a:sym typeface="Wingdings" panose="05000000000000000000" pitchFamily="2" charset="2"/>
              </a:rPr>
              <a:t>2024-25 : certification identique dans toutes les 5</a:t>
            </a:r>
            <a:r>
              <a:rPr lang="fr-BE" baseline="30000">
                <a:sym typeface="Wingdings" panose="05000000000000000000" pitchFamily="2" charset="2"/>
              </a:rPr>
              <a:t>e</a:t>
            </a:r>
            <a:r>
              <a:rPr lang="fr-BE">
                <a:sym typeface="Wingdings" panose="05000000000000000000" pitchFamily="2" charset="2"/>
              </a:rPr>
              <a:t>  sur le degré</a:t>
            </a:r>
          </a:p>
          <a:p>
            <a:endParaRPr lang="fr-BE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72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FE1D7-51E7-4DAC-8FB0-0C1BC769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Feuille de route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0932" r="7259" b="23613"/>
          <a:stretch/>
        </p:blipFill>
        <p:spPr>
          <a:xfrm>
            <a:off x="756482" y="1476375"/>
            <a:ext cx="9359068" cy="4973153"/>
          </a:xfrm>
        </p:spPr>
      </p:pic>
    </p:spTree>
    <p:extLst>
      <p:ext uri="{BB962C8B-B14F-4D97-AF65-F5344CB8AC3E}">
        <p14:creationId xmlns:p14="http://schemas.microsoft.com/office/powerpoint/2010/main" val="159145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63398-24D6-EBC9-6990-35957716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7E6A2B-0E26-5D5F-FD61-D77693706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73" y="267154"/>
            <a:ext cx="10690305" cy="6003018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2D438D-6E2F-2F98-0495-AD0682567F5F}"/>
              </a:ext>
            </a:extLst>
          </p:cNvPr>
          <p:cNvSpPr txBox="1"/>
          <p:nvPr/>
        </p:nvSpPr>
        <p:spPr>
          <a:xfrm>
            <a:off x="1770077" y="5108895"/>
            <a:ext cx="624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Concrètement, depuis le 6 mars, plus de 1100 MDP tous secteurs confondus ont assisté à une présentation PEQ!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94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86527-6AD6-4009-B49B-01719156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Pour en savoir plus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04B89-4667-47CD-B4A6-569CB011C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>
                <a:hlinkClick r:id="rId2"/>
              </a:rPr>
              <a:t>https://view.genial.ly/6380f52a20b92d00184371fb</a:t>
            </a:r>
            <a:endParaRPr lang="fr-BE"/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318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643D7-81BC-47C4-9F3A-28B3C944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r-BE" sz="3600">
                <a:solidFill>
                  <a:srgbClr val="080808"/>
                </a:solidFill>
              </a:rPr>
              <a:t>2. Optimalisation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163509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196752"/>
            <a:ext cx="9144000" cy="5256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BE" sz="2000">
                <a:solidFill>
                  <a:schemeClr val="bg1"/>
                </a:solidFill>
              </a:rPr>
              <a:t>(Sou réserves)</a:t>
            </a:r>
            <a:endParaRPr lang="fr-BE" sz="200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BE" sz="2000" b="1">
                <a:solidFill>
                  <a:srgbClr val="0070C0"/>
                </a:solidFill>
                <a:cs typeface="Calibri" panose="020F0502020204030204" pitchFamily="34" charset="0"/>
              </a:rPr>
              <a:t>De nouvelles procédures pour programmer*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>
              <a:solidFill>
                <a:schemeClr val="accent6"/>
              </a:solidFill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D’initiative au regard d’indicateurs par bassin par OBG par caractères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De manière supplétive par appel d’offre du pouvoir régulateur (incitants)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Par dédoublement dans l’alternance :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BE">
                <a:cs typeface="Calibri" panose="020F0502020204030204" pitchFamily="34" charset="0"/>
              </a:rPr>
              <a:t>Simple demande si on est dans les conditions (peut être organisé dans le PE)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BE">
                <a:cs typeface="Calibri" panose="020F0502020204030204" pitchFamily="34" charset="0"/>
              </a:rPr>
              <a:t>Plus de transfert de droit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Avec un avis du Bassin en sus du COZO avant le Conseil général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Des normes plus basses pour les métiers en TC-FC  (12/10)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000">
                <a:cs typeface="Calibri" panose="020F0502020204030204" pitchFamily="34" charset="0"/>
              </a:rPr>
              <a:t>Des normes spécifiques pour l’alternance et plus basses pour les TC (10/8)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fr-BE" sz="2200">
              <a:cs typeface="Calibri" panose="020F0502020204030204" pitchFamily="34" charset="0"/>
            </a:endParaRP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fr-BE" sz="2000" i="1">
                <a:solidFill>
                  <a:srgbClr val="0070C0"/>
                </a:solidFill>
              </a:rPr>
              <a:t>*Sous réserves du vote du décret en l’état connu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fr-B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BE" sz="1800"/>
          </a:p>
          <a:p>
            <a:pPr marL="0" indent="0" algn="ctr">
              <a:buNone/>
            </a:pPr>
            <a:endParaRPr lang="fr-BE" sz="180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19536" y="116632"/>
            <a:ext cx="8280000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BE">
                <a:solidFill>
                  <a:schemeClr val="bg1"/>
                </a:solidFill>
                <a:latin typeface="+mj-lt"/>
              </a:rPr>
              <a:t>Optimalisation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14037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9" y="1232756"/>
            <a:ext cx="10070237" cy="50765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fr-BE" sz="2200" b="1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BE" sz="2200" b="1">
                <a:solidFill>
                  <a:srgbClr val="0070C0"/>
                </a:solidFill>
                <a:cs typeface="Calibri" panose="020F0502020204030204" pitchFamily="34" charset="0"/>
              </a:rPr>
              <a:t>Une régulation par des fermetures*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200" b="1">
              <a:solidFill>
                <a:schemeClr val="accent6"/>
              </a:solidFill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200">
                <a:cs typeface="Calibri" panose="020F0502020204030204" pitchFamily="34" charset="0"/>
              </a:rPr>
              <a:t>Des normes calculées en moyenne sur 5</a:t>
            </a:r>
            <a:r>
              <a:rPr lang="fr-BE" sz="2200" baseline="30000">
                <a:cs typeface="Calibri" panose="020F0502020204030204" pitchFamily="34" charset="0"/>
              </a:rPr>
              <a:t>e</a:t>
            </a:r>
            <a:r>
              <a:rPr lang="fr-BE" sz="2200">
                <a:cs typeface="Calibri" panose="020F0502020204030204" pitchFamily="34" charset="0"/>
              </a:rPr>
              <a:t> et 6</a:t>
            </a:r>
            <a:r>
              <a:rPr lang="fr-BE" sz="2200" baseline="30000">
                <a:cs typeface="Calibri" panose="020F0502020204030204" pitchFamily="34" charset="0"/>
              </a:rPr>
              <a:t>e</a:t>
            </a:r>
            <a:endParaRPr lang="fr-BE" sz="2200"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200">
                <a:cs typeface="Calibri" panose="020F0502020204030204" pitchFamily="34" charset="0"/>
              </a:rPr>
              <a:t>Des normes variables selon la densité de population : 10/9/8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200">
                <a:cs typeface="Calibri" panose="020F0502020204030204" pitchFamily="34" charset="0"/>
              </a:rPr>
              <a:t>En immunisant :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BE" sz="1800">
                <a:cs typeface="Calibri" panose="020F0502020204030204" pitchFamily="34" charset="0"/>
              </a:rPr>
              <a:t>les OBG en TC-FC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BE" sz="1800">
                <a:cs typeface="Calibri" panose="020F0502020204030204" pitchFamily="34" charset="0"/>
              </a:rPr>
              <a:t>la seule occurrence du caractère dans la zone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BE" sz="1800">
                <a:cs typeface="Calibri" panose="020F0502020204030204" pitchFamily="34" charset="0"/>
              </a:rPr>
              <a:t>En milieu rural ( &lt; 250 habitants/km²) les OBG sans concurrence dans un rayon de 10 km)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BE" sz="1800">
                <a:cs typeface="Calibri" panose="020F0502020204030204" pitchFamily="34" charset="0"/>
              </a:rPr>
              <a:t>l’alternance 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BE" sz="1700">
                <a:cs typeface="Calibri" panose="020F0502020204030204" pitchFamily="34" charset="0"/>
              </a:rPr>
              <a:t>Normes inchangées si Alternance seule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BE" sz="1700">
                <a:cs typeface="Calibri" panose="020F0502020204030204" pitchFamily="34" charset="0"/>
              </a:rPr>
              <a:t>Si le PE doit fermer, l’alternance peut rester organisée (si normes alternances ok)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BE" sz="1700">
                <a:cs typeface="Calibri" panose="020F0502020204030204" pitchFamily="34" charset="0"/>
              </a:rPr>
              <a:t>Consolidation des transferts de droit si accord du Conseil de direction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BE" sz="2200">
                <a:cs typeface="Calibri" panose="020F0502020204030204" pitchFamily="34" charset="0"/>
              </a:rPr>
              <a:t>Disposition transitoire si 30 % de l’offre menacée dans une école majoritairement qualifiante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fr-BE" sz="220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BE" sz="1700" i="1">
                <a:solidFill>
                  <a:srgbClr val="0070C0"/>
                </a:solidFill>
              </a:rPr>
              <a:t>*Sous réserves du vote du décret en l’état connu</a:t>
            </a:r>
          </a:p>
          <a:p>
            <a:endParaRPr lang="fr-BE" sz="2000"/>
          </a:p>
          <a:p>
            <a:pPr lvl="1">
              <a:buFont typeface="Courier New" panose="02070309020205020404" pitchFamily="49" charset="0"/>
              <a:buChar char="o"/>
            </a:pPr>
            <a:endParaRPr lang="fr-BE" sz="1800"/>
          </a:p>
          <a:p>
            <a:pPr marL="0" indent="0" algn="ctr">
              <a:buNone/>
            </a:pPr>
            <a:endParaRPr lang="fr-BE" sz="180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19536" y="116632"/>
            <a:ext cx="8280000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BE">
                <a:solidFill>
                  <a:schemeClr val="bg1"/>
                </a:solidFill>
                <a:latin typeface="+mj-lt"/>
              </a:rPr>
              <a:t>Optimalisation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344578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643D7-81BC-47C4-9F3A-28B3C944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r-BE" sz="3600">
                <a:solidFill>
                  <a:srgbClr val="080808"/>
                </a:solidFill>
              </a:rPr>
              <a:t>3. Quick Win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4DFC185-F0C0-47D5-AE64-9FD4AB7F4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728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19536" y="116632"/>
            <a:ext cx="8280000" cy="90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BE">
                <a:solidFill>
                  <a:schemeClr val="bg1"/>
                </a:solidFill>
                <a:latin typeface="+mj-lt"/>
              </a:rPr>
              <a:t>Note du Gouvernement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61C76C-7CB2-CE17-3757-4434D95EBCA8}"/>
              </a:ext>
            </a:extLst>
          </p:cNvPr>
          <p:cNvSpPr txBox="1"/>
          <p:nvPr/>
        </p:nvSpPr>
        <p:spPr>
          <a:xfrm>
            <a:off x="1524000" y="1484784"/>
            <a:ext cx="9144000" cy="414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>
                <a:ea typeface="Times New Roman" panose="02020603050405020304" pitchFamily="18" charset="0"/>
                <a:cs typeface="Arial" panose="020B0604020202020204" pitchFamily="34" charset="0"/>
              </a:rPr>
              <a:t>Favoriser, dans une logique d’articulation et de complémentarité entre les opérateurs, les passerelles et synergies entre l’enseignement en alternance, les opérateurs de formation, l’enseignement de promotion sociale et l’enseignement supérieur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Accès facilité au certificat d'enseignement secondaire supérieur (C.E.S.S.) pour les diplômés de l’IFAPME et du SFPME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Reconnaissance des certifications professionnelles et des diplômes de l’enseignement dans les différentes fonctions publiques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2000" u="sng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endParaRPr lang="fr-BE" sz="20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0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19536" y="116632"/>
            <a:ext cx="8280000" cy="90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BE">
                <a:solidFill>
                  <a:schemeClr val="bg1"/>
                </a:solidFill>
                <a:latin typeface="+mj-lt"/>
              </a:rPr>
              <a:t>Note du Gouvernement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61C76C-7CB2-CE17-3757-4434D95EBCA8}"/>
              </a:ext>
            </a:extLst>
          </p:cNvPr>
          <p:cNvSpPr txBox="1"/>
          <p:nvPr/>
        </p:nvSpPr>
        <p:spPr>
          <a:xfrm>
            <a:off x="1487536" y="1340768"/>
            <a:ext cx="9144000" cy="447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>
                <a:ea typeface="Times New Roman" panose="02020603050405020304" pitchFamily="18" charset="0"/>
                <a:cs typeface="Arial" panose="020B0604020202020204" pitchFamily="34" charset="0"/>
              </a:rPr>
              <a:t>Simplifier les procédures et encourager la valorisation des acquis entre les opérateurs d’enseignement et de formation afin de garantir le continuum de l’apprentissage 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Simplification de l’homologation par la FWB des diplômes délivrés par l’IFAPME et le SFPME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Suppression de la Commission d’homologation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>
                <a:ea typeface="Calibri" panose="020F0502020204030204" pitchFamily="34" charset="0"/>
                <a:cs typeface="Arial" panose="020B0604020202020204" pitchFamily="34" charset="0"/>
              </a:rPr>
              <a:t>Mise en place d’une procédure simplifiée et automatisée d’homologation des certificats par la FWB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000">
                <a:cs typeface="Arial" panose="020B0604020202020204" pitchFamily="34" charset="0"/>
              </a:rPr>
              <a:t>Révision du système de correspondance du certificat d’apprentissage délivré par l’IFAPME et le SFPME au certificat de qualification (CQ) délivré par l’enseignement </a:t>
            </a:r>
            <a:endParaRPr lang="fr-BE" sz="200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endParaRPr lang="fr-BE" sz="20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381DB-A428-4890-B796-AB66380F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Le tempo des réformes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C2FC0-2777-4BD5-B278-7FD3D77F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/>
              <a:t>Aout 2023 : </a:t>
            </a:r>
            <a:br>
              <a:rPr lang="fr-BE"/>
            </a:br>
            <a:r>
              <a:rPr lang="fr-BE"/>
              <a:t>Généralisation du Parcours d’enseignement qualifiant (PEQ)</a:t>
            </a:r>
            <a:br>
              <a:rPr lang="fr-BE"/>
            </a:br>
            <a:r>
              <a:rPr lang="fr-BE"/>
              <a:t>Mise en œuvre du décret de juillet 2022.</a:t>
            </a:r>
          </a:p>
          <a:p>
            <a:pPr marL="514350" indent="-514350">
              <a:buFont typeface="+mj-lt"/>
              <a:buAutoNum type="arabicPeriod"/>
            </a:pPr>
            <a:endParaRPr lang="fr-BE"/>
          </a:p>
          <a:p>
            <a:pPr marL="514350" indent="-514350">
              <a:buFont typeface="+mj-lt"/>
              <a:buAutoNum type="arabicPeriod"/>
            </a:pPr>
            <a:r>
              <a:rPr lang="fr-BE"/>
              <a:t>Aout 2025</a:t>
            </a:r>
            <a:br>
              <a:rPr lang="fr-BE"/>
            </a:br>
            <a:r>
              <a:rPr lang="fr-BE"/>
              <a:t>Optimalisation de l’offre</a:t>
            </a:r>
            <a:br>
              <a:rPr lang="fr-BE"/>
            </a:br>
            <a:r>
              <a:rPr lang="fr-BE"/>
              <a:t>Avant-projet de décret passé en 2</a:t>
            </a:r>
            <a:r>
              <a:rPr lang="fr-BE" baseline="30000"/>
              <a:t>e</a:t>
            </a:r>
            <a:r>
              <a:rPr lang="fr-BE"/>
              <a:t> lecture au Gouvernement</a:t>
            </a:r>
            <a:br>
              <a:rPr lang="fr-BE"/>
            </a:br>
            <a:r>
              <a:rPr lang="fr-BE"/>
              <a:t>En cours d’analyse au Conseil d’état </a:t>
            </a:r>
            <a:r>
              <a:rPr lang="fr-BE">
                <a:sym typeface="Wingdings" panose="05000000000000000000" pitchFamily="2" charset="2"/>
              </a:rPr>
              <a:t> </a:t>
            </a:r>
            <a:r>
              <a:rPr lang="fr-BE"/>
              <a:t>au Parlement en mai 23</a:t>
            </a:r>
          </a:p>
          <a:p>
            <a:pPr marL="514350" indent="-514350">
              <a:buFont typeface="+mj-lt"/>
              <a:buAutoNum type="arabicPeriod"/>
            </a:pPr>
            <a:endParaRPr lang="fr-BE"/>
          </a:p>
          <a:p>
            <a:pPr marL="514350" indent="-514350">
              <a:buFont typeface="+mj-lt"/>
              <a:buAutoNum type="arabicPeriod"/>
            </a:pPr>
            <a:r>
              <a:rPr lang="fr-BE"/>
              <a:t>Quelques « quick-</a:t>
            </a:r>
            <a:r>
              <a:rPr lang="fr-BE" err="1"/>
              <a:t>win</a:t>
            </a:r>
            <a:r>
              <a:rPr lang="fr-BE"/>
              <a:t> » concernant notamment l’alternance</a:t>
            </a:r>
            <a:br>
              <a:rPr lang="fr-BE"/>
            </a:br>
            <a:r>
              <a:rPr lang="fr-BE"/>
              <a:t>En discussion entre les gouvernements FWB/RW/COCOF</a:t>
            </a:r>
            <a:br>
              <a:rPr lang="fr-BE"/>
            </a:br>
            <a:endParaRPr lang="fr-BE"/>
          </a:p>
          <a:p>
            <a:pPr marL="514350" indent="-514350">
              <a:buFont typeface="+mj-lt"/>
              <a:buAutoNum type="arabicPeriod"/>
            </a:pPr>
            <a:r>
              <a:rPr lang="fr-BE"/>
              <a:t>Rapport de l’ASBL APE </a:t>
            </a:r>
            <a:r>
              <a:rPr lang="fr-BE">
                <a:sym typeface="Wingdings" panose="05000000000000000000" pitchFamily="2" charset="2"/>
              </a:rPr>
              <a:t> </a:t>
            </a:r>
            <a:r>
              <a:rPr lang="fr-BE"/>
              <a:t>Législature 2024-2029</a:t>
            </a:r>
            <a:br>
              <a:rPr lang="fr-BE"/>
            </a:br>
            <a:r>
              <a:rPr lang="fr-BE"/>
              <a:t>Intervention d’Etienne De Noël à l’AG de juin</a:t>
            </a:r>
            <a:br>
              <a:rPr lang="fr-BE"/>
            </a:br>
            <a:br>
              <a:rPr lang="fr-BE"/>
            </a:br>
            <a:endParaRPr lang="fr-BE"/>
          </a:p>
          <a:p>
            <a:pPr marL="514350" indent="-514350">
              <a:buFont typeface="+mj-lt"/>
              <a:buAutoNum type="arabicPeriod"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676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19536" y="116632"/>
            <a:ext cx="8280000" cy="90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BE">
                <a:solidFill>
                  <a:schemeClr val="bg1"/>
                </a:solidFill>
                <a:latin typeface="+mj-lt"/>
              </a:rPr>
              <a:t>Note du Gouvernement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61C76C-7CB2-CE17-3757-4434D95EBCA8}"/>
              </a:ext>
            </a:extLst>
          </p:cNvPr>
          <p:cNvSpPr txBox="1"/>
          <p:nvPr/>
        </p:nvSpPr>
        <p:spPr>
          <a:xfrm>
            <a:off x="1559496" y="1340769"/>
            <a:ext cx="9144000" cy="264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>
                <a:ea typeface="Times New Roman" panose="02020603050405020304" pitchFamily="18" charset="0"/>
                <a:cs typeface="Arial" panose="020B0604020202020204" pitchFamily="34" charset="0"/>
              </a:rPr>
              <a:t>Amélioration des outils informatiques permettant de faire coïncider les offres et les demandes de stage en collaboration avec les différents intervenants</a:t>
            </a:r>
            <a:r>
              <a:rPr lang="fr-BE" sz="200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>
                <a:cs typeface="Arial" panose="020B0604020202020204" pitchFamily="34" charset="0"/>
              </a:rPr>
              <a:t>Promotion et déploiement des filières d’enseignement et de formation en alternance porteuses d’emploi durables et de qualité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000">
                <a:solidFill>
                  <a:srgbClr val="000000"/>
                </a:solidFill>
                <a:cs typeface="Arial" panose="020B0604020202020204" pitchFamily="34" charset="0"/>
              </a:rPr>
              <a:t>Accès à la profession : reconnaissance du certificat de qualification (CQ) délivré par l’enseignement par les guichets d’entreprises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20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0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7168" y="2348880"/>
            <a:ext cx="91440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800" b="1"/>
          </a:p>
          <a:p>
            <a:pPr marL="0" indent="0" algn="ctr">
              <a:buNone/>
            </a:pPr>
            <a:r>
              <a:rPr lang="fr-BE" sz="4400" b="1"/>
              <a:t>Merci pour votre attention</a:t>
            </a:r>
          </a:p>
          <a:p>
            <a:pPr marL="0" indent="0" algn="ctr">
              <a:buNone/>
            </a:pPr>
            <a:endParaRPr lang="fr-BE" sz="4400" b="1"/>
          </a:p>
          <a:p>
            <a:pPr marL="0" indent="0" algn="r">
              <a:buNone/>
            </a:pPr>
            <a:r>
              <a:rPr lang="fr-BE" sz="4000" b="1"/>
              <a:t>Le temps des questions</a:t>
            </a:r>
          </a:p>
          <a:p>
            <a:pPr marL="0" indent="0" algn="ctr">
              <a:buNone/>
            </a:pPr>
            <a:endParaRPr lang="fr-BE" sz="180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19536" y="116632"/>
            <a:ext cx="8280000" cy="90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endParaRPr lang="fr-BE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32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643D7-81BC-47C4-9F3A-28B3C944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r-BE" sz="3600">
                <a:solidFill>
                  <a:srgbClr val="080808"/>
                </a:solidFill>
              </a:rPr>
              <a:t>1. Le PEQ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4DFC185-F0C0-47D5-AE64-9FD4AB7F4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240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748E7-B01F-4A56-8043-6BA420C4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09" y="37164"/>
            <a:ext cx="10515600" cy="1325563"/>
          </a:xfrm>
        </p:spPr>
        <p:txBody>
          <a:bodyPr/>
          <a:lstStyle/>
          <a:p>
            <a:r>
              <a:rPr lang="fr-BE"/>
              <a:t>Actuellement, un parcours qualifiant  hybride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933FCE0-4544-4ADB-A4D8-8F4DD92D6B76}"/>
              </a:ext>
            </a:extLst>
          </p:cNvPr>
          <p:cNvSpPr/>
          <p:nvPr/>
        </p:nvSpPr>
        <p:spPr>
          <a:xfrm>
            <a:off x="1589103" y="1711174"/>
            <a:ext cx="1695635" cy="949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D1 (1-2)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0657B6C-2F53-4D28-9002-B29A189CCE53}"/>
              </a:ext>
            </a:extLst>
          </p:cNvPr>
          <p:cNvSpPr/>
          <p:nvPr/>
        </p:nvSpPr>
        <p:spPr>
          <a:xfrm>
            <a:off x="4003827" y="1757785"/>
            <a:ext cx="1695635" cy="1518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D2 TQ ou P (3-4)</a:t>
            </a:r>
          </a:p>
          <a:p>
            <a:pPr algn="ctr"/>
            <a:r>
              <a:rPr lang="fr-BE"/>
              <a:t>Groupe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19E75A-9282-4E6C-9AE0-2FB9525697E2}"/>
              </a:ext>
            </a:extLst>
          </p:cNvPr>
          <p:cNvSpPr/>
          <p:nvPr/>
        </p:nvSpPr>
        <p:spPr>
          <a:xfrm>
            <a:off x="1589103" y="2752080"/>
            <a:ext cx="1376039" cy="61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err="1"/>
              <a:t>Dif</a:t>
            </a:r>
            <a:r>
              <a:rPr lang="fr-BE"/>
              <a:t> (1-2)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5D978F1-4163-43B3-A66B-13D0577AB00C}"/>
              </a:ext>
            </a:extLst>
          </p:cNvPr>
          <p:cNvSpPr/>
          <p:nvPr/>
        </p:nvSpPr>
        <p:spPr>
          <a:xfrm>
            <a:off x="6476262" y="1793293"/>
            <a:ext cx="1695635" cy="1518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D3 TQ ou P </a:t>
            </a:r>
          </a:p>
          <a:p>
            <a:pPr algn="ctr"/>
            <a:r>
              <a:rPr lang="fr-BE"/>
              <a:t>(5-6 + 7P)</a:t>
            </a:r>
          </a:p>
          <a:p>
            <a:pPr algn="ctr"/>
            <a:r>
              <a:rPr lang="fr-BE"/>
              <a:t>Métier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DD9FEE1-9636-4A9B-A5C6-37EC080ED287}"/>
              </a:ext>
            </a:extLst>
          </p:cNvPr>
          <p:cNvSpPr/>
          <p:nvPr/>
        </p:nvSpPr>
        <p:spPr>
          <a:xfrm>
            <a:off x="3906175" y="4136999"/>
            <a:ext cx="1012054" cy="15180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>
                <a:solidFill>
                  <a:schemeClr val="tx1"/>
                </a:solidFill>
              </a:rPr>
              <a:t>3TQ/P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Groupe</a:t>
            </a:r>
            <a:endParaRPr lang="fr-BE" sz="1600">
              <a:solidFill>
                <a:schemeClr val="tx1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0071D18-C891-4E16-905E-C2E7018A17F1}"/>
              </a:ext>
            </a:extLst>
          </p:cNvPr>
          <p:cNvSpPr/>
          <p:nvPr/>
        </p:nvSpPr>
        <p:spPr>
          <a:xfrm>
            <a:off x="4980373" y="4136999"/>
            <a:ext cx="3172287" cy="15180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DQ TQ ou P (4-5-6 + 7P)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Métier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B59F7995-2736-4C33-AB5B-3013C6108949}"/>
              </a:ext>
            </a:extLst>
          </p:cNvPr>
          <p:cNvSpPr/>
          <p:nvPr/>
        </p:nvSpPr>
        <p:spPr>
          <a:xfrm>
            <a:off x="5262244" y="3363900"/>
            <a:ext cx="1091954" cy="101205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11%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4E362D6-8237-4520-AE0F-3963F5F4BA4A}"/>
              </a:ext>
            </a:extLst>
          </p:cNvPr>
          <p:cNvSpPr/>
          <p:nvPr/>
        </p:nvSpPr>
        <p:spPr>
          <a:xfrm>
            <a:off x="5708340" y="5281076"/>
            <a:ext cx="767922" cy="15491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4e C2D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AAF78B5-1FFF-40DD-89D9-AEBAA4435AA9}"/>
              </a:ext>
            </a:extLst>
          </p:cNvPr>
          <p:cNvSpPr/>
          <p:nvPr/>
        </p:nvSpPr>
        <p:spPr>
          <a:xfrm>
            <a:off x="7537880" y="5139032"/>
            <a:ext cx="767922" cy="15491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C3D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C3B9E-DE57-433D-ACB1-7C32EB71DF0F}"/>
              </a:ext>
            </a:extLst>
          </p:cNvPr>
          <p:cNvSpPr/>
          <p:nvPr/>
        </p:nvSpPr>
        <p:spPr>
          <a:xfrm>
            <a:off x="9374819" y="1926460"/>
            <a:ext cx="905523" cy="46696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CESS</a:t>
            </a:r>
          </a:p>
          <a:p>
            <a:pPr algn="ctr"/>
            <a:endParaRPr lang="fr-BE"/>
          </a:p>
          <a:p>
            <a:pPr algn="ctr"/>
            <a:r>
              <a:rPr lang="fr-BE"/>
              <a:t>et/ou</a:t>
            </a:r>
            <a:br>
              <a:rPr lang="fr-BE"/>
            </a:br>
            <a:br>
              <a:rPr lang="fr-BE"/>
            </a:br>
            <a:r>
              <a:rPr lang="fr-BE"/>
              <a:t>CQ</a:t>
            </a:r>
          </a:p>
        </p:txBody>
      </p:sp>
    </p:spTree>
    <p:extLst>
      <p:ext uri="{BB962C8B-B14F-4D97-AF65-F5344CB8AC3E}">
        <p14:creationId xmlns:p14="http://schemas.microsoft.com/office/powerpoint/2010/main" val="33837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D129E-900C-49A8-8C7A-A88B6843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Problèmes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28B82-D0D7-411C-884A-EA97AE81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BE"/>
              <a:t>CPU (2009… ) souvent décriée</a:t>
            </a:r>
          </a:p>
          <a:p>
            <a:pPr lvl="1"/>
            <a:r>
              <a:rPr lang="fr-BE"/>
              <a:t>Supports pédagogiques et administratifs souvent trop lourds</a:t>
            </a:r>
          </a:p>
          <a:p>
            <a:pPr lvl="1"/>
            <a:r>
              <a:rPr lang="fr-BE"/>
              <a:t>Non généralisation</a:t>
            </a:r>
          </a:p>
          <a:p>
            <a:pPr lvl="1"/>
            <a:r>
              <a:rPr lang="fr-BE"/>
              <a:t>Distinction certification formation générale / formation métier (par unité)</a:t>
            </a:r>
          </a:p>
          <a:p>
            <a:pPr lvl="1"/>
            <a:r>
              <a:rPr lang="fr-BE"/>
              <a:t>Certification sur 5-6 ou pas selon les élèves parfois regroupés</a:t>
            </a:r>
          </a:p>
          <a:p>
            <a:pPr lvl="1"/>
            <a:r>
              <a:rPr lang="fr-BE"/>
              <a:t>…</a:t>
            </a:r>
          </a:p>
          <a:p>
            <a:r>
              <a:rPr lang="fr-BE"/>
              <a:t>Nouveaux profils du SFMQ … adaptation chaque année des métiers en CPU</a:t>
            </a:r>
          </a:p>
          <a:p>
            <a:pPr marL="0" indent="0">
              <a:buNone/>
            </a:pPr>
            <a:r>
              <a:rPr lang="fr-BE"/>
              <a:t>   </a:t>
            </a:r>
            <a:r>
              <a:rPr lang="fr-BE">
                <a:sym typeface="Wingdings" panose="05000000000000000000" pitchFamily="2" charset="2"/>
              </a:rPr>
              <a:t></a:t>
            </a:r>
            <a:r>
              <a:rPr lang="fr-FR">
                <a:sym typeface="Wingdings" panose="05000000000000000000" pitchFamily="2" charset="2"/>
              </a:rPr>
              <a:t> </a:t>
            </a:r>
            <a:r>
              <a:rPr lang="fr-BE"/>
              <a:t>Système peu lisible  (ex : bois)</a:t>
            </a:r>
          </a:p>
          <a:p>
            <a:r>
              <a:rPr lang="fr-BE"/>
              <a:t>Moyens additionnels importants pour la remédiation </a:t>
            </a:r>
            <a:r>
              <a:rPr lang="fr-BE">
                <a:sym typeface="Wingdings" panose="05000000000000000000" pitchFamily="2" charset="2"/>
              </a:rPr>
              <a:t> non généralisable</a:t>
            </a:r>
          </a:p>
          <a:p>
            <a:pPr marL="0" indent="0">
              <a:buNone/>
            </a:pPr>
            <a:endParaRPr lang="fr-BE" b="1">
              <a:cs typeface="Calibri"/>
            </a:endParaRPr>
          </a:p>
          <a:p>
            <a:pPr marL="0" indent="0">
              <a:buNone/>
            </a:pPr>
            <a:r>
              <a:rPr lang="fr-BE" b="1">
                <a:sym typeface="Wingdings" panose="05000000000000000000" pitchFamily="2" charset="2"/>
              </a:rPr>
              <a:t>Pourquoi le PEQ?</a:t>
            </a:r>
            <a:endParaRPr lang="fr-BE" b="1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>
                <a:sym typeface="Wingdings" panose="05000000000000000000" pitchFamily="2" charset="2"/>
              </a:rPr>
              <a:t>Recherche d’harmonisation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>
                <a:sym typeface="Wingdings" panose="05000000000000000000" pitchFamily="2" charset="2"/>
              </a:rPr>
              <a:t>Anticipation du post Tronc commun pour le qualifiant ?</a:t>
            </a:r>
            <a:endParaRPr lang="fr-BE"/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22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DFE4E-850F-6EB3-D060-072FD545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2A4CE2-7CA9-A6F8-033C-A22ADA916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44" y="136525"/>
            <a:ext cx="9994358" cy="5654449"/>
          </a:xfrm>
        </p:spPr>
      </p:pic>
    </p:spTree>
    <p:extLst>
      <p:ext uri="{BB962C8B-B14F-4D97-AF65-F5344CB8AC3E}">
        <p14:creationId xmlns:p14="http://schemas.microsoft.com/office/powerpoint/2010/main" val="265726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748E7-B01F-4A56-8043-6BA420C4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Parcours Enseignement qualifiant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933FCE0-4544-4ADB-A4D8-8F4DD92D6B76}"/>
              </a:ext>
            </a:extLst>
          </p:cNvPr>
          <p:cNvSpPr/>
          <p:nvPr/>
        </p:nvSpPr>
        <p:spPr>
          <a:xfrm>
            <a:off x="1589103" y="2341483"/>
            <a:ext cx="1695635" cy="949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D1 (1-2)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19E75A-9282-4E6C-9AE0-2FB9525697E2}"/>
              </a:ext>
            </a:extLst>
          </p:cNvPr>
          <p:cNvSpPr/>
          <p:nvPr/>
        </p:nvSpPr>
        <p:spPr>
          <a:xfrm>
            <a:off x="1589103" y="3382389"/>
            <a:ext cx="1376039" cy="61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err="1"/>
              <a:t>Dif</a:t>
            </a:r>
            <a:r>
              <a:rPr lang="fr-BE"/>
              <a:t> (1-2)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DD9FEE1-9636-4A9B-A5C6-37EC080ED287}"/>
              </a:ext>
            </a:extLst>
          </p:cNvPr>
          <p:cNvSpPr/>
          <p:nvPr/>
        </p:nvSpPr>
        <p:spPr>
          <a:xfrm>
            <a:off x="3758214" y="2396972"/>
            <a:ext cx="1160015" cy="15180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3</a:t>
            </a:r>
            <a:r>
              <a:rPr lang="fr-BE" baseline="30000"/>
              <a:t>e</a:t>
            </a:r>
            <a:r>
              <a:rPr lang="fr-BE"/>
              <a:t> 3TQ</a:t>
            </a:r>
            <a:br>
              <a:rPr lang="fr-BE"/>
            </a:br>
            <a:r>
              <a:rPr lang="fr-BE"/>
              <a:t>3 P</a:t>
            </a:r>
          </a:p>
          <a:p>
            <a:pPr algn="ctr"/>
            <a:r>
              <a:rPr lang="fr-BE" sz="1600"/>
              <a:t>Groupe</a:t>
            </a:r>
            <a:endParaRPr lang="fr-BE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0071D18-C891-4E16-905E-C2E7018A17F1}"/>
              </a:ext>
            </a:extLst>
          </p:cNvPr>
          <p:cNvSpPr/>
          <p:nvPr/>
        </p:nvSpPr>
        <p:spPr>
          <a:xfrm>
            <a:off x="4980373" y="2396972"/>
            <a:ext cx="3172287" cy="15180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DQ TQ ou P (4-5-6 + 7P)</a:t>
            </a:r>
          </a:p>
          <a:p>
            <a:pPr algn="ctr"/>
            <a:r>
              <a:rPr lang="fr-BE"/>
              <a:t>Métier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B59F7995-2736-4C33-AB5B-3013C6108949}"/>
              </a:ext>
            </a:extLst>
          </p:cNvPr>
          <p:cNvSpPr/>
          <p:nvPr/>
        </p:nvSpPr>
        <p:spPr>
          <a:xfrm>
            <a:off x="8590997" y="471087"/>
            <a:ext cx="1091954" cy="101205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PEQ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4699675-A04E-4AE5-BACA-43EE2E09F3B0}"/>
              </a:ext>
            </a:extLst>
          </p:cNvPr>
          <p:cNvSpPr/>
          <p:nvPr/>
        </p:nvSpPr>
        <p:spPr>
          <a:xfrm>
            <a:off x="7395099" y="3218156"/>
            <a:ext cx="976543" cy="15180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DFPC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678EED-0905-49A3-A7E6-F04E544225F9}"/>
              </a:ext>
            </a:extLst>
          </p:cNvPr>
          <p:cNvSpPr/>
          <p:nvPr/>
        </p:nvSpPr>
        <p:spPr>
          <a:xfrm>
            <a:off x="9374819" y="1589103"/>
            <a:ext cx="905523" cy="46696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CESS</a:t>
            </a:r>
          </a:p>
          <a:p>
            <a:pPr algn="ctr"/>
            <a:endParaRPr lang="fr-BE"/>
          </a:p>
          <a:p>
            <a:pPr algn="ctr"/>
            <a:r>
              <a:rPr lang="fr-BE"/>
              <a:t>et/ou</a:t>
            </a:r>
            <a:br>
              <a:rPr lang="fr-BE"/>
            </a:br>
            <a:br>
              <a:rPr lang="fr-BE"/>
            </a:br>
            <a:r>
              <a:rPr lang="fr-BE"/>
              <a:t>CQ</a:t>
            </a:r>
          </a:p>
        </p:txBody>
      </p:sp>
    </p:spTree>
    <p:extLst>
      <p:ext uri="{BB962C8B-B14F-4D97-AF65-F5344CB8AC3E}">
        <p14:creationId xmlns:p14="http://schemas.microsoft.com/office/powerpoint/2010/main" val="16705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045B9-BF1C-BCA7-54D1-E4487905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1BBE8C-B641-C001-5198-E184E49D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74" y="78754"/>
            <a:ext cx="12031427" cy="6779246"/>
          </a:xfrm>
        </p:spPr>
      </p:pic>
    </p:spTree>
    <p:extLst>
      <p:ext uri="{BB962C8B-B14F-4D97-AF65-F5344CB8AC3E}">
        <p14:creationId xmlns:p14="http://schemas.microsoft.com/office/powerpoint/2010/main" val="140481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4890E-F92E-4D1C-3D9A-0C012FA0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7624E6-5CDB-4AB6-5F96-725B1F6DF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42" y="365125"/>
            <a:ext cx="10681958" cy="6013091"/>
          </a:xfrm>
        </p:spPr>
      </p:pic>
    </p:spTree>
    <p:extLst>
      <p:ext uri="{BB962C8B-B14F-4D97-AF65-F5344CB8AC3E}">
        <p14:creationId xmlns:p14="http://schemas.microsoft.com/office/powerpoint/2010/main" val="26230999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873D16EBD340A09D8F522FCE3E74" ma:contentTypeVersion="13" ma:contentTypeDescription="Crée un document." ma:contentTypeScope="" ma:versionID="75e4b113cce95c34666d65d0f4ffc474">
  <xsd:schema xmlns:xsd="http://www.w3.org/2001/XMLSchema" xmlns:xs="http://www.w3.org/2001/XMLSchema" xmlns:p="http://schemas.microsoft.com/office/2006/metadata/properties" xmlns:ns2="db3ec377-02f2-4c14-936e-c5a0a0ed44b6" xmlns:ns3="780b4db2-d128-42c2-a03b-77c933488dcc" targetNamespace="http://schemas.microsoft.com/office/2006/metadata/properties" ma:root="true" ma:fieldsID="7d7f078ebb376c8bfbdb75d474219923" ns2:_="" ns3:_="">
    <xsd:import namespace="db3ec377-02f2-4c14-936e-c5a0a0ed44b6"/>
    <xsd:import namespace="780b4db2-d128-42c2-a03b-77c933488d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ec377-02f2-4c14-936e-c5a0a0ed4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a169a2f1-1662-4039-8b2c-6591214a49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b4db2-d128-42c2-a03b-77c933488dc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d06a75e-59c0-4916-900f-44696de301fd}" ma:internalName="TaxCatchAll" ma:showField="CatchAllData" ma:web="780b4db2-d128-42c2-a03b-77c933488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3ec377-02f2-4c14-936e-c5a0a0ed44b6">
      <Terms xmlns="http://schemas.microsoft.com/office/infopath/2007/PartnerControls"/>
    </lcf76f155ced4ddcb4097134ff3c332f>
    <TaxCatchAll xmlns="780b4db2-d128-42c2-a03b-77c933488dcc" xsi:nil="true"/>
    <SharedWithUsers xmlns="780b4db2-d128-42c2-a03b-77c933488dcc">
      <UserInfo>
        <DisplayName>Lenaerts Patrick</DisplayName>
        <AccountId>26</AccountId>
        <AccountType/>
      </UserInfo>
      <UserInfo>
        <DisplayName>Blandine Flament</DisplayName>
        <AccountId>84</AccountId>
        <AccountType/>
      </UserInfo>
      <UserInfo>
        <DisplayName>Dessambre Charline</DisplayName>
        <AccountId>134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DF16E0-6C7D-48F6-9D04-308EA2ABED6B}"/>
</file>

<file path=customXml/itemProps2.xml><?xml version="1.0" encoding="utf-8"?>
<ds:datastoreItem xmlns:ds="http://schemas.openxmlformats.org/officeDocument/2006/customXml" ds:itemID="{1EF93290-2608-4B44-A8D2-E1ADA145F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C5F9F4-E8C8-4936-8F76-0BD17870BD7A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505cd70-7e0f-4dc3-9eca-52c48a08fa6d"/>
    <ds:schemaRef ds:uri="4d305eb4-31fb-457d-a69d-45076095c2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Grand écran</PresentationFormat>
  <Paragraphs>123</Paragraphs>
  <Slides>21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Verdana</vt:lpstr>
      <vt:lpstr>Wingdings</vt:lpstr>
      <vt:lpstr>Thème Office</vt:lpstr>
      <vt:lpstr>Les chantiers du qualifiant </vt:lpstr>
      <vt:lpstr>Le tempo des réformes</vt:lpstr>
      <vt:lpstr>1. Le PEQ</vt:lpstr>
      <vt:lpstr>Actuellement, un parcours qualifiant  hybride</vt:lpstr>
      <vt:lpstr>Problèmes</vt:lpstr>
      <vt:lpstr>Présentation PowerPoint</vt:lpstr>
      <vt:lpstr>Parcours Enseignement qualifiant </vt:lpstr>
      <vt:lpstr>Présentation PowerPoint</vt:lpstr>
      <vt:lpstr>Présentation PowerPoint</vt:lpstr>
      <vt:lpstr>Implication pour les équipes</vt:lpstr>
      <vt:lpstr>Feuille de route</vt:lpstr>
      <vt:lpstr>Présentation PowerPoint</vt:lpstr>
      <vt:lpstr>Pour en savoir plus</vt:lpstr>
      <vt:lpstr>2. Optimalisation de l’offre</vt:lpstr>
      <vt:lpstr>Présentation PowerPoint</vt:lpstr>
      <vt:lpstr>Présentation PowerPoint</vt:lpstr>
      <vt:lpstr>3. Quick Win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chantiers du qualifiant</dc:title>
  <dc:creator>Daubie Eric</dc:creator>
  <cp:lastModifiedBy>Daubie Eric</cp:lastModifiedBy>
  <cp:revision>1</cp:revision>
  <dcterms:created xsi:type="dcterms:W3CDTF">2023-03-26T09:03:02Z</dcterms:created>
  <dcterms:modified xsi:type="dcterms:W3CDTF">2023-06-27T16:13:26Z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0x01010057CD873D16EBD340A09D8F522FCE3E74</vt:lpwstr>
  </property>
  <property fmtid="{D5CDD505-2E9C-101B-9397-08002B2CF9AE}" pid="3" name="MediaServiceImageTags">
    <vt:lpwstr/>
  </property>
</Properties>
</file>