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A_7629E920.xml" ContentType="application/vnd.ms-powerpoint.comments+xml"/>
  <Override PartName="/ppt/comments/modernComment_12F_64CA565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78" r:id="rId5"/>
  </p:sldMasterIdLst>
  <p:notesMasterIdLst>
    <p:notesMasterId r:id="rId43"/>
  </p:notesMasterIdLst>
  <p:sldIdLst>
    <p:sldId id="274" r:id="rId6"/>
    <p:sldId id="272" r:id="rId7"/>
    <p:sldId id="319" r:id="rId8"/>
    <p:sldId id="295" r:id="rId9"/>
    <p:sldId id="336" r:id="rId10"/>
    <p:sldId id="290" r:id="rId11"/>
    <p:sldId id="268" r:id="rId12"/>
    <p:sldId id="321" r:id="rId13"/>
    <p:sldId id="334" r:id="rId14"/>
    <p:sldId id="335" r:id="rId15"/>
    <p:sldId id="260" r:id="rId16"/>
    <p:sldId id="337" r:id="rId17"/>
    <p:sldId id="299" r:id="rId18"/>
    <p:sldId id="338" r:id="rId19"/>
    <p:sldId id="363" r:id="rId20"/>
    <p:sldId id="298" r:id="rId21"/>
    <p:sldId id="352" r:id="rId22"/>
    <p:sldId id="362" r:id="rId23"/>
    <p:sldId id="353" r:id="rId24"/>
    <p:sldId id="354" r:id="rId25"/>
    <p:sldId id="355" r:id="rId26"/>
    <p:sldId id="302" r:id="rId27"/>
    <p:sldId id="340" r:id="rId28"/>
    <p:sldId id="356" r:id="rId29"/>
    <p:sldId id="357" r:id="rId30"/>
    <p:sldId id="358" r:id="rId31"/>
    <p:sldId id="359" r:id="rId32"/>
    <p:sldId id="303" r:id="rId33"/>
    <p:sldId id="360" r:id="rId34"/>
    <p:sldId id="361" r:id="rId35"/>
    <p:sldId id="341" r:id="rId36"/>
    <p:sldId id="342" r:id="rId37"/>
    <p:sldId id="345" r:id="rId38"/>
    <p:sldId id="347" r:id="rId39"/>
    <p:sldId id="317" r:id="rId40"/>
    <p:sldId id="289" r:id="rId41"/>
    <p:sldId id="310"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4E164-4878-8F13-6DFD-1C1DC0F17273}" name="Verhoeven Christophe" initials="VC" userId="S::christophe.verhoeven@segec.be::bedbe472-2129-4605-9715-12c26ec1872e" providerId="AD"/>
  <p188:author id="{134382AD-2C48-504E-1961-96A8FA6BF4A9}" name="Laura Balthazart" initials="LB" userId="S::laura.balthazart@segec.be::9f0feec2-a942-4086-9032-db8f7db412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DC5"/>
    <a:srgbClr val="FFFFFF"/>
    <a:srgbClr val="66FFCC"/>
    <a:srgbClr val="D53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3696" autoAdjust="0"/>
  </p:normalViewPr>
  <p:slideViewPr>
    <p:cSldViewPr snapToGrid="0">
      <p:cViewPr varScale="1">
        <p:scale>
          <a:sx n="84" d="100"/>
          <a:sy n="84"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hoeven Christophe" userId="bedbe472-2129-4605-9715-12c26ec1872e" providerId="ADAL" clId="{3FFF18FE-A361-4291-A347-BD58073D5912}"/>
    <pc:docChg chg="modSld">
      <pc:chgData name="Verhoeven Christophe" userId="bedbe472-2129-4605-9715-12c26ec1872e" providerId="ADAL" clId="{3FFF18FE-A361-4291-A347-BD58073D5912}" dt="2023-10-16T12:08:51.162" v="0" actId="20577"/>
      <pc:docMkLst>
        <pc:docMk/>
      </pc:docMkLst>
      <pc:sldChg chg="modSp">
        <pc:chgData name="Verhoeven Christophe" userId="bedbe472-2129-4605-9715-12c26ec1872e" providerId="ADAL" clId="{3FFF18FE-A361-4291-A347-BD58073D5912}" dt="2023-10-16T12:08:51.162" v="0" actId="20577"/>
        <pc:sldMkLst>
          <pc:docMk/>
          <pc:sldMk cId="214685131" sldId="335"/>
        </pc:sldMkLst>
        <pc:spChg chg="mod">
          <ac:chgData name="Verhoeven Christophe" userId="bedbe472-2129-4605-9715-12c26ec1872e" providerId="ADAL" clId="{3FFF18FE-A361-4291-A347-BD58073D5912}" dt="2023-10-16T12:08:51.162" v="0" actId="20577"/>
          <ac:spMkLst>
            <pc:docMk/>
            <pc:sldMk cId="214685131" sldId="335"/>
            <ac:spMk id="2" creationId="{EECC7E42-A1EB-8D54-B5EF-C89F098AA74F}"/>
          </ac:spMkLst>
        </pc:spChg>
      </pc:sldChg>
    </pc:docChg>
  </pc:docChgLst>
</pc:chgInfo>
</file>

<file path=ppt/comments/modernComment_12A_7629E920.xml><?xml version="1.0" encoding="utf-8"?>
<p188:cmLst xmlns:a="http://schemas.openxmlformats.org/drawingml/2006/main" xmlns:r="http://schemas.openxmlformats.org/officeDocument/2006/relationships" xmlns:p188="http://schemas.microsoft.com/office/powerpoint/2018/8/main">
  <p188:cm id="{BC72F08F-2C49-4E7F-8FA6-F7362E7F8E61}" authorId="{0404E164-4878-8F13-6DFD-1C1DC0F17273}" status="resolved" created="2023-06-22T18:15:14.099" complete="100000">
    <pc:sldMkLst xmlns:pc="http://schemas.microsoft.com/office/powerpoint/2013/main/command">
      <pc:docMk/>
      <pc:sldMk cId="1982458144" sldId="298"/>
    </pc:sldMkLst>
    <p188:replyLst>
      <p188:reply id="{7CDB3A6F-8222-45F0-8B90-593311DB93E5}" authorId="{134382AD-2C48-504E-1961-96A8FA6BF4A9}" created="2023-06-26T08:02:06.423">
        <p188:txBody>
          <a:bodyPr/>
          <a:lstStyle/>
          <a:p>
            <a:r>
              <a:rPr lang="fr-FR"/>
              <a:t>merci! tu as raison c'est 4 ans maximum</a:t>
            </a:r>
          </a:p>
        </p188:txBody>
      </p188:reply>
    </p188:replyLst>
    <p188:txBody>
      <a:bodyPr/>
      <a:lstStyle/>
      <a:p>
        <a:r>
          <a:rPr lang="fr-BE"/>
          <a:t>Il me semble que la durée d'un accord-cadre n'excède normalement pas 4 ans</a:t>
        </a:r>
      </a:p>
    </p188:txBody>
  </p188:cm>
  <p188:cm id="{A92F7DD5-6879-469E-9754-B27F076FB40A}" authorId="{0404E164-4878-8F13-6DFD-1C1DC0F17273}" status="resolved" created="2023-06-22T18:16:02.255" complete="100000">
    <ac:deMkLst xmlns:ac="http://schemas.microsoft.com/office/drawing/2013/main/command">
      <pc:docMk xmlns:pc="http://schemas.microsoft.com/office/powerpoint/2013/main/command"/>
      <pc:sldMk xmlns:pc="http://schemas.microsoft.com/office/powerpoint/2013/main/command" cId="1982458144" sldId="298"/>
      <ac:spMk id="3" creationId="{E7E08440-4061-142F-F3E6-50D8FFE58EEE}"/>
    </ac:deMkLst>
    <p188:txBody>
      <a:bodyPr/>
      <a:lstStyle/>
      <a:p>
        <a:r>
          <a:rPr lang="fr-BE"/>
          <a:t>Avant dernière puce : il est nécessaire</a:t>
        </a:r>
      </a:p>
    </p188:txBody>
  </p188:cm>
</p188:cmLst>
</file>

<file path=ppt/comments/modernComment_12F_64CA5659.xml><?xml version="1.0" encoding="utf-8"?>
<p188:cmLst xmlns:a="http://schemas.openxmlformats.org/drawingml/2006/main" xmlns:r="http://schemas.openxmlformats.org/officeDocument/2006/relationships" xmlns:p188="http://schemas.microsoft.com/office/powerpoint/2018/8/main">
  <p188:cm id="{03F42708-80DC-4223-93CD-B3113BDCC99E}" authorId="{134382AD-2C48-504E-1961-96A8FA6BF4A9}" status="resolved" created="2023-07-03T07:10:40.226" complete="100000">
    <ac:deMkLst xmlns:ac="http://schemas.microsoft.com/office/drawing/2013/main/command">
      <pc:docMk xmlns:pc="http://schemas.microsoft.com/office/powerpoint/2013/main/command"/>
      <pc:sldMk xmlns:pc="http://schemas.microsoft.com/office/powerpoint/2013/main/command" cId="1690981977" sldId="303"/>
      <ac:spMk id="3" creationId="{E7E08440-4061-142F-F3E6-50D8FFE58EEE}"/>
    </ac:deMkLst>
    <p188:replyLst>
      <p188:reply id="{0A13F59D-7BD4-4E61-BCA9-5A93E4C7240B}" authorId="{134382AD-2C48-504E-1961-96A8FA6BF4A9}" created="2023-07-03T10:17:53.551">
        <p188:txBody>
          <a:bodyPr/>
          <a:lstStyle/>
          <a:p>
            <a:r>
              <a:rPr lang="fr-BE"/>
              <a:t>C'est OK </a:t>
            </a:r>
          </a:p>
        </p188:txBody>
      </p188:reply>
    </p188:replyLst>
    <p188:txBody>
      <a:bodyPr/>
      <a:lstStyle/>
      <a:p>
        <a:r>
          <a:rPr lang="fr-BE"/>
          <a:t>Doit etre prévu dans le CSC et annexé aux documents de marché - si on indique un lien vers Lime survey, pas OK ?</a:t>
        </a:r>
      </a:p>
    </p188:txBody>
  </p188:cm>
  <p188:cm id="{675ADD11-A528-4BB1-9CF2-C27D51C02569}" authorId="{134382AD-2C48-504E-1961-96A8FA6BF4A9}" status="resolved" created="2023-07-03T07:11:32.490" complete="100000">
    <ac:deMkLst xmlns:ac="http://schemas.microsoft.com/office/drawing/2013/main/command">
      <pc:docMk xmlns:pc="http://schemas.microsoft.com/office/powerpoint/2013/main/command"/>
      <pc:sldMk xmlns:pc="http://schemas.microsoft.com/office/powerpoint/2013/main/command" cId="1690981977" sldId="303"/>
      <ac:spMk id="3" creationId="{E7E08440-4061-142F-F3E6-50D8FFE58EEE}"/>
    </ac:deMkLst>
    <p188:replyLst>
      <p188:reply id="{CC53E4A9-6D12-42A3-B22B-F3ED1904106E}" authorId="{134382AD-2C48-504E-1961-96A8FA6BF4A9}" created="2023-07-03T07:38:45.832">
        <p188:txBody>
          <a:bodyPr/>
          <a:lstStyle/>
          <a:p>
            <a:r>
              <a:rPr lang="fr-BE"/>
              <a:t>Ce qui fait foi c'est le PDF</a:t>
            </a:r>
          </a:p>
        </p188:txBody>
      </p188:reply>
      <p188:reply id="{067FFBBE-8A79-4A8F-BD7D-30EA97D113FF}" authorId="{134382AD-2C48-504E-1961-96A8FA6BF4A9}" created="2023-07-03T07:51:05.890">
        <p188:txBody>
          <a:bodyPr/>
          <a:lstStyle/>
          <a:p>
            <a:r>
              <a:rPr lang="fr-BE"/>
              <a:t>Mais c'est OK de faire l'analyse sur base du form Lime Survey</a:t>
            </a:r>
          </a:p>
        </p188:txBody>
      </p188:reply>
    </p188:replyLst>
    <p188:txBody>
      <a:bodyPr/>
      <a:lstStyle/>
      <a:p>
        <a:r>
          <a:rPr lang="fr-BE"/>
          <a:t>Analyse des offres QUE sur ce qui a été remis sur e-procurement ? Et donc dans le PDF de réponse ?? Car ce sera la même chose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FDBCE-F65C-4ABD-9FAD-FE0C54414965}" type="datetimeFigureOut">
              <a:t>16/10/2023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A2892-A645-481B-BAF7-FD820BE87254}" type="slidenum">
              <a:t>‹N°›</a:t>
            </a:fld>
            <a:endParaRPr lang="en-US"/>
          </a:p>
        </p:txBody>
      </p:sp>
    </p:spTree>
    <p:extLst>
      <p:ext uri="{BB962C8B-B14F-4D97-AF65-F5344CB8AC3E}">
        <p14:creationId xmlns:p14="http://schemas.microsoft.com/office/powerpoint/2010/main" val="156927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16</a:t>
            </a:fld>
            <a:endParaRPr lang="fr-BE"/>
          </a:p>
        </p:txBody>
      </p:sp>
    </p:spTree>
    <p:extLst>
      <p:ext uri="{BB962C8B-B14F-4D97-AF65-F5344CB8AC3E}">
        <p14:creationId xmlns:p14="http://schemas.microsoft.com/office/powerpoint/2010/main" val="112281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17</a:t>
            </a:fld>
            <a:endParaRPr lang="fr-BE"/>
          </a:p>
        </p:txBody>
      </p:sp>
    </p:spTree>
    <p:extLst>
      <p:ext uri="{BB962C8B-B14F-4D97-AF65-F5344CB8AC3E}">
        <p14:creationId xmlns:p14="http://schemas.microsoft.com/office/powerpoint/2010/main" val="122680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19</a:t>
            </a:fld>
            <a:endParaRPr lang="fr-BE"/>
          </a:p>
        </p:txBody>
      </p:sp>
    </p:spTree>
    <p:extLst>
      <p:ext uri="{BB962C8B-B14F-4D97-AF65-F5344CB8AC3E}">
        <p14:creationId xmlns:p14="http://schemas.microsoft.com/office/powerpoint/2010/main" val="219344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20</a:t>
            </a:fld>
            <a:endParaRPr lang="fr-BE"/>
          </a:p>
        </p:txBody>
      </p:sp>
    </p:spTree>
    <p:extLst>
      <p:ext uri="{BB962C8B-B14F-4D97-AF65-F5344CB8AC3E}">
        <p14:creationId xmlns:p14="http://schemas.microsoft.com/office/powerpoint/2010/main" val="87364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21</a:t>
            </a:fld>
            <a:endParaRPr lang="fr-BE"/>
          </a:p>
        </p:txBody>
      </p:sp>
    </p:spTree>
    <p:extLst>
      <p:ext uri="{BB962C8B-B14F-4D97-AF65-F5344CB8AC3E}">
        <p14:creationId xmlns:p14="http://schemas.microsoft.com/office/powerpoint/2010/main" val="48257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99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35</a:t>
            </a:fld>
            <a:endParaRPr lang="fr-BE"/>
          </a:p>
        </p:txBody>
      </p:sp>
    </p:spTree>
    <p:extLst>
      <p:ext uri="{BB962C8B-B14F-4D97-AF65-F5344CB8AC3E}">
        <p14:creationId xmlns:p14="http://schemas.microsoft.com/office/powerpoint/2010/main" val="15589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29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5</a:t>
            </a:fld>
            <a:endParaRPr lang="fr-BE"/>
          </a:p>
        </p:txBody>
      </p:sp>
    </p:spTree>
    <p:extLst>
      <p:ext uri="{BB962C8B-B14F-4D97-AF65-F5344CB8AC3E}">
        <p14:creationId xmlns:p14="http://schemas.microsoft.com/office/powerpoint/2010/main" val="209217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9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8</a:t>
            </a:fld>
            <a:endParaRPr lang="fr-BE"/>
          </a:p>
        </p:txBody>
      </p:sp>
    </p:spTree>
    <p:extLst>
      <p:ext uri="{BB962C8B-B14F-4D97-AF65-F5344CB8AC3E}">
        <p14:creationId xmlns:p14="http://schemas.microsoft.com/office/powerpoint/2010/main" val="387704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9</a:t>
            </a:fld>
            <a:endParaRPr lang="fr-BE"/>
          </a:p>
        </p:txBody>
      </p:sp>
    </p:spTree>
    <p:extLst>
      <p:ext uri="{BB962C8B-B14F-4D97-AF65-F5344CB8AC3E}">
        <p14:creationId xmlns:p14="http://schemas.microsoft.com/office/powerpoint/2010/main" val="21288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kern="100" dirty="0">
                <a:solidFill>
                  <a:srgbClr val="000000"/>
                </a:solidFill>
                <a:effectLst/>
                <a:latin typeface="Arial" panose="020B0604020202020204" pitchFamily="34" charset="0"/>
                <a:ea typeface="Songti SC"/>
                <a:cs typeface="Arial Unicode MS"/>
              </a:rPr>
              <a:t>.</a:t>
            </a:r>
            <a:endParaRPr lang="fr-BE" sz="1800" b="1" kern="100" dirty="0">
              <a:solidFill>
                <a:srgbClr val="000000"/>
              </a:solidFill>
              <a:effectLst/>
              <a:latin typeface="Arial" panose="020B0604020202020204" pitchFamily="34" charset="0"/>
              <a:ea typeface="Songti SC"/>
              <a:cs typeface="Arial Unicode MS"/>
            </a:endParaRPr>
          </a:p>
          <a:p>
            <a:endParaRPr lang="fr-BE" dirty="0"/>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10</a:t>
            </a:fld>
            <a:endParaRPr lang="fr-BE"/>
          </a:p>
        </p:txBody>
      </p:sp>
    </p:spTree>
    <p:extLst>
      <p:ext uri="{BB962C8B-B14F-4D97-AF65-F5344CB8AC3E}">
        <p14:creationId xmlns:p14="http://schemas.microsoft.com/office/powerpoint/2010/main" val="94632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30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73A2892-A645-481B-BAF7-FD820BE87254}" type="slidenum">
              <a:rPr lang="fr-BE" smtClean="0"/>
              <a:t>12</a:t>
            </a:fld>
            <a:endParaRPr lang="fr-BE"/>
          </a:p>
        </p:txBody>
      </p:sp>
    </p:spTree>
    <p:extLst>
      <p:ext uri="{BB962C8B-B14F-4D97-AF65-F5344CB8AC3E}">
        <p14:creationId xmlns:p14="http://schemas.microsoft.com/office/powerpoint/2010/main" val="235536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73A2892-A645-481B-BAF7-FD820BE87254}" type="slidenum">
              <a:rPr lang="en-US"/>
              <a:t>13</a:t>
            </a:fld>
            <a:endParaRPr lang="en-US"/>
          </a:p>
        </p:txBody>
      </p:sp>
    </p:spTree>
    <p:extLst>
      <p:ext uri="{BB962C8B-B14F-4D97-AF65-F5344CB8AC3E}">
        <p14:creationId xmlns:p14="http://schemas.microsoft.com/office/powerpoint/2010/main" val="140056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816459" y="3619367"/>
            <a:ext cx="5140400" cy="5612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pic>
        <p:nvPicPr>
          <p:cNvPr id="7" name="Graphique 6">
            <a:extLst>
              <a:ext uri="{FF2B5EF4-FFF2-40B4-BE49-F238E27FC236}">
                <a16:creationId xmlns:a16="http://schemas.microsoft.com/office/drawing/2014/main" id="{6DF78F5D-EEC6-42DA-8919-BC497E1145B3}"/>
              </a:ext>
            </a:extLst>
          </p:cNvPr>
          <p:cNvPicPr>
            <a:picLocks noChangeAspect="1"/>
          </p:cNvPicPr>
          <p:nvPr userDrawn="1"/>
        </p:nvPicPr>
        <p:blipFill>
          <a:blip r:embed="rId2">
            <a:alphaModFix amt="75000"/>
            <a:extLst>
              <a:ext uri="{96DAC541-7B7A-43D3-8B79-37D633B846F1}">
                <asvg:svgBlip xmlns:asvg="http://schemas.microsoft.com/office/drawing/2016/SVG/main" r:embed="rId3"/>
              </a:ext>
            </a:extLst>
          </a:blip>
          <a:stretch>
            <a:fillRect/>
          </a:stretch>
        </p:blipFill>
        <p:spPr>
          <a:xfrm>
            <a:off x="-81593" y="1"/>
            <a:ext cx="12273593" cy="6989129"/>
          </a:xfrm>
          <a:prstGeom prst="rect">
            <a:avLst/>
          </a:prstGeom>
        </p:spPr>
      </p:pic>
      <p:pic>
        <p:nvPicPr>
          <p:cNvPr id="17" name="Image 16">
            <a:extLst>
              <a:ext uri="{FF2B5EF4-FFF2-40B4-BE49-F238E27FC236}">
                <a16:creationId xmlns:a16="http://schemas.microsoft.com/office/drawing/2014/main" id="{886AF154-7DE8-41D4-983C-AD2A527F022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7040" y="1731217"/>
            <a:ext cx="6807200" cy="3612896"/>
          </a:xfrm>
          <a:prstGeom prst="rect">
            <a:avLst/>
          </a:prstGeom>
        </p:spPr>
      </p:pic>
      <p:sp>
        <p:nvSpPr>
          <p:cNvPr id="2" name="Rectangle 1">
            <a:extLst>
              <a:ext uri="{FF2B5EF4-FFF2-40B4-BE49-F238E27FC236}">
                <a16:creationId xmlns:a16="http://schemas.microsoft.com/office/drawing/2014/main" id="{34BAB546-362F-DD61-455B-E3DEF00CE80E}"/>
              </a:ext>
            </a:extLst>
          </p:cNvPr>
          <p:cNvSpPr/>
          <p:nvPr userDrawn="1"/>
        </p:nvSpPr>
        <p:spPr>
          <a:xfrm>
            <a:off x="345440" y="5344114"/>
            <a:ext cx="2082800" cy="1259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533">
              <a:ln>
                <a:solidFill>
                  <a:schemeClr val="bg1"/>
                </a:solidFill>
              </a:l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8"/>
        <p:cNvGrpSpPr/>
        <p:nvPr/>
      </p:nvGrpSpPr>
      <p:grpSpPr>
        <a:xfrm>
          <a:off x="0" y="0"/>
          <a:ext cx="0" cy="0"/>
          <a:chOff x="0" y="0"/>
          <a:chExt cx="0" cy="0"/>
        </a:xfrm>
      </p:grpSpPr>
      <p:pic>
        <p:nvPicPr>
          <p:cNvPr id="25" name="Graphique 24">
            <a:extLst>
              <a:ext uri="{FF2B5EF4-FFF2-40B4-BE49-F238E27FC236}">
                <a16:creationId xmlns:a16="http://schemas.microsoft.com/office/drawing/2014/main" id="{FB15845E-6B37-4AAE-BF44-CD6EE2DB21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8427" y="-2"/>
            <a:ext cx="7545493" cy="6844364"/>
          </a:xfrm>
          <a:prstGeom prst="rect">
            <a:avLst/>
          </a:prstGeom>
        </p:spPr>
      </p:pic>
      <p:sp>
        <p:nvSpPr>
          <p:cNvPr id="6" name="Forme libre : forme 5">
            <a:extLst>
              <a:ext uri="{FF2B5EF4-FFF2-40B4-BE49-F238E27FC236}">
                <a16:creationId xmlns:a16="http://schemas.microsoft.com/office/drawing/2014/main" id="{A35BB07F-5FFA-420A-A774-0D6AFDF800D6}"/>
              </a:ext>
            </a:extLst>
          </p:cNvPr>
          <p:cNvSpPr/>
          <p:nvPr/>
        </p:nvSpPr>
        <p:spPr>
          <a:xfrm>
            <a:off x="10651915" y="0"/>
            <a:ext cx="1540085" cy="1206357"/>
          </a:xfrm>
          <a:custGeom>
            <a:avLst/>
            <a:gdLst>
              <a:gd name="connsiteX0" fmla="*/ 97727 w 866298"/>
              <a:gd name="connsiteY0" fmla="*/ 242983 h 678576"/>
              <a:gd name="connsiteX1" fmla="*/ 288227 w 866298"/>
              <a:gd name="connsiteY1" fmla="*/ 487394 h 678576"/>
              <a:gd name="connsiteX2" fmla="*/ 577787 w 866298"/>
              <a:gd name="connsiteY2" fmla="*/ 663512 h 678576"/>
              <a:gd name="connsiteX3" fmla="*/ 866299 w 866298"/>
              <a:gd name="connsiteY3" fmla="*/ 541020 h 678576"/>
              <a:gd name="connsiteX4" fmla="*/ 866299 w 866298"/>
              <a:gd name="connsiteY4" fmla="*/ 0 h 678576"/>
              <a:gd name="connsiteX5" fmla="*/ 0 w 866298"/>
              <a:gd name="connsiteY5" fmla="*/ 0 h 678576"/>
              <a:gd name="connsiteX6" fmla="*/ 97727 w 866298"/>
              <a:gd name="connsiteY6" fmla="*/ 242983 h 67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298" h="678576">
                <a:moveTo>
                  <a:pt x="97727" y="242983"/>
                </a:moveTo>
                <a:cubicBezTo>
                  <a:pt x="146304" y="329565"/>
                  <a:pt x="212217" y="415195"/>
                  <a:pt x="288227" y="487394"/>
                </a:cubicBezTo>
                <a:cubicBezTo>
                  <a:pt x="375095" y="569976"/>
                  <a:pt x="475202" y="634937"/>
                  <a:pt x="577787" y="663512"/>
                </a:cubicBezTo>
                <a:cubicBezTo>
                  <a:pt x="747427" y="710565"/>
                  <a:pt x="820960" y="641223"/>
                  <a:pt x="866299" y="541020"/>
                </a:cubicBezTo>
                <a:lnTo>
                  <a:pt x="866299" y="0"/>
                </a:lnTo>
                <a:lnTo>
                  <a:pt x="0" y="0"/>
                </a:lnTo>
                <a:cubicBezTo>
                  <a:pt x="20193" y="80677"/>
                  <a:pt x="52769" y="162973"/>
                  <a:pt x="97727" y="242983"/>
                </a:cubicBezTo>
                <a:close/>
              </a:path>
            </a:pathLst>
          </a:custGeom>
          <a:solidFill>
            <a:srgbClr val="D4EAE9">
              <a:alpha val="75000"/>
            </a:srgbClr>
          </a:solidFill>
          <a:ln w="9525" cap="flat">
            <a:noFill/>
            <a:prstDash val="solid"/>
            <a:miter/>
          </a:ln>
        </p:spPr>
        <p:txBody>
          <a:bodyPr rtlCol="0" anchor="ctr"/>
          <a:lstStyle/>
          <a:p>
            <a:endParaRPr lang="fr-BE" sz="2533" b="1"/>
          </a:p>
        </p:txBody>
      </p:sp>
      <p:sp>
        <p:nvSpPr>
          <p:cNvPr id="38" name="Google Shape;38;p3"/>
          <p:cNvSpPr txBox="1">
            <a:spLocks noGrp="1"/>
          </p:cNvSpPr>
          <p:nvPr userDrawn="1">
            <p:ph type="title" hasCustomPrompt="1"/>
          </p:nvPr>
        </p:nvSpPr>
        <p:spPr>
          <a:xfrm>
            <a:off x="1361233" y="1911133"/>
            <a:ext cx="3856400" cy="303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3333">
                <a:latin typeface="+mj-lt"/>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41" name="Google Shape;41;p3"/>
          <p:cNvSpPr txBox="1">
            <a:spLocks noGrp="1"/>
          </p:cNvSpPr>
          <p:nvPr userDrawn="1">
            <p:ph type="ctrTitle" idx="2"/>
          </p:nvPr>
        </p:nvSpPr>
        <p:spPr>
          <a:xfrm>
            <a:off x="6236603" y="2287600"/>
            <a:ext cx="5151600" cy="2010400"/>
          </a:xfrm>
          <a:prstGeom prst="rect">
            <a:avLst/>
          </a:prstGeom>
          <a:ln>
            <a:noFill/>
          </a:ln>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5000"/>
              <a:buNone/>
              <a:defRPr sz="6667">
                <a:latin typeface="+mj-lt"/>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27" name="Google Shape;27;p3"/>
          <p:cNvSpPr txBox="1">
            <a:spLocks noGrp="1"/>
          </p:cNvSpPr>
          <p:nvPr userDrawn="1">
            <p:ph type="subTitle" idx="1"/>
          </p:nvPr>
        </p:nvSpPr>
        <p:spPr>
          <a:xfrm>
            <a:off x="6236604" y="4092767"/>
            <a:ext cx="51516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solidFill>
                  <a:schemeClr val="lt1"/>
                </a:solidFill>
                <a:latin typeface="+mn-lt"/>
                <a:ea typeface="Roboto" panose="02000000000000000000" pitchFamily="2" charset="0"/>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267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5" name="Forme libre : forme 4">
            <a:extLst>
              <a:ext uri="{FF2B5EF4-FFF2-40B4-BE49-F238E27FC236}">
                <a16:creationId xmlns:a16="http://schemas.microsoft.com/office/drawing/2014/main" id="{1137B77A-DFB4-419B-B690-4E25606F4197}"/>
              </a:ext>
            </a:extLst>
          </p:cNvPr>
          <p:cNvSpPr/>
          <p:nvPr/>
        </p:nvSpPr>
        <p:spPr>
          <a:xfrm>
            <a:off x="371581" y="-60960"/>
            <a:ext cx="4996176" cy="1697984"/>
          </a:xfrm>
          <a:custGeom>
            <a:avLst/>
            <a:gdLst>
              <a:gd name="connsiteX0" fmla="*/ 578649 w 3747132"/>
              <a:gd name="connsiteY0" fmla="*/ 508459 h 1273488"/>
              <a:gd name="connsiteX1" fmla="*/ 1182995 w 3747132"/>
              <a:gd name="connsiteY1" fmla="*/ 979458 h 1273488"/>
              <a:gd name="connsiteX2" fmla="*/ 1818665 w 3747132"/>
              <a:gd name="connsiteY2" fmla="*/ 1259194 h 1273488"/>
              <a:gd name="connsiteX3" fmla="*/ 2443851 w 3747132"/>
              <a:gd name="connsiteY3" fmla="*/ 1053100 h 1273488"/>
              <a:gd name="connsiteX4" fmla="*/ 3408607 w 3747132"/>
              <a:gd name="connsiteY4" fmla="*/ 623396 h 1273488"/>
              <a:gd name="connsiteX5" fmla="*/ 3452587 w 3747132"/>
              <a:gd name="connsiteY5" fmla="*/ 767 h 1273488"/>
              <a:gd name="connsiteX6" fmla="*/ 3448752 w 3747132"/>
              <a:gd name="connsiteY6" fmla="*/ 0 h 1273488"/>
              <a:gd name="connsiteX7" fmla="*/ 0 w 3747132"/>
              <a:gd name="connsiteY7" fmla="*/ 0 h 1273488"/>
              <a:gd name="connsiteX8" fmla="*/ 578649 w 3747132"/>
              <a:gd name="connsiteY8" fmla="*/ 508331 h 1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132" h="1273488">
                <a:moveTo>
                  <a:pt x="578649" y="508459"/>
                </a:moveTo>
                <a:cubicBezTo>
                  <a:pt x="761474" y="671724"/>
                  <a:pt x="969102" y="841508"/>
                  <a:pt x="1182995" y="979458"/>
                </a:cubicBezTo>
                <a:cubicBezTo>
                  <a:pt x="1394587" y="1116002"/>
                  <a:pt x="1612443" y="1221606"/>
                  <a:pt x="1818665" y="1259194"/>
                </a:cubicBezTo>
                <a:cubicBezTo>
                  <a:pt x="2130108" y="1315576"/>
                  <a:pt x="2316769" y="1196548"/>
                  <a:pt x="2443851" y="1053100"/>
                </a:cubicBezTo>
                <a:cubicBezTo>
                  <a:pt x="2689324" y="776816"/>
                  <a:pt x="2899637" y="658811"/>
                  <a:pt x="3408607" y="623396"/>
                </a:cubicBezTo>
                <a:cubicBezTo>
                  <a:pt x="3819772" y="594630"/>
                  <a:pt x="3882163" y="434690"/>
                  <a:pt x="3452587" y="767"/>
                </a:cubicBezTo>
                <a:lnTo>
                  <a:pt x="3448752" y="0"/>
                </a:lnTo>
                <a:lnTo>
                  <a:pt x="0" y="0"/>
                </a:lnTo>
                <a:cubicBezTo>
                  <a:pt x="201364" y="161730"/>
                  <a:pt x="391093" y="340081"/>
                  <a:pt x="578649" y="508331"/>
                </a:cubicBezTo>
                <a:close/>
              </a:path>
            </a:pathLst>
          </a:custGeom>
          <a:solidFill>
            <a:srgbClr val="31B29B">
              <a:alpha val="75000"/>
            </a:srgbClr>
          </a:solidFill>
          <a:ln w="12779" cap="flat">
            <a:noFill/>
            <a:prstDash val="solid"/>
            <a:miter/>
          </a:ln>
        </p:spPr>
        <p:txBody>
          <a:bodyPr rtlCol="0" anchor="ctr"/>
          <a:lstStyle/>
          <a:p>
            <a:endParaRPr lang="fr-BE" sz="2533"/>
          </a:p>
        </p:txBody>
      </p:sp>
      <p:pic>
        <p:nvPicPr>
          <p:cNvPr id="7" name="Graphique 6">
            <a:extLst>
              <a:ext uri="{FF2B5EF4-FFF2-40B4-BE49-F238E27FC236}">
                <a16:creationId xmlns:a16="http://schemas.microsoft.com/office/drawing/2014/main" id="{927040AB-1C26-4A44-A38E-FC1E3C0628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41" y="1693"/>
            <a:ext cx="4887273" cy="6967324"/>
          </a:xfrm>
          <a:prstGeom prst="rect">
            <a:avLst/>
          </a:prstGeom>
        </p:spPr>
      </p:pic>
    </p:spTree>
    <p:extLst>
      <p:ext uri="{BB962C8B-B14F-4D97-AF65-F5344CB8AC3E}">
        <p14:creationId xmlns:p14="http://schemas.microsoft.com/office/powerpoint/2010/main" val="290555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7AFD2-07B5-60E4-4CDD-76D0572FBFBD}"/>
              </a:ext>
            </a:extLst>
          </p:cNvPr>
          <p:cNvSpPr>
            <a:spLocks noGrp="1"/>
          </p:cNvSpPr>
          <p:nvPr>
            <p:ph type="title"/>
          </p:nvPr>
        </p:nvSpPr>
        <p:spPr/>
        <p:txBody>
          <a:bodyPr/>
          <a:lstStyle/>
          <a:p>
            <a:r>
              <a:rPr lang="fr-FR"/>
              <a:t>Modifiez le style du titre</a:t>
            </a:r>
            <a:endParaRPr lang="fr-BE"/>
          </a:p>
        </p:txBody>
      </p:sp>
      <p:sp>
        <p:nvSpPr>
          <p:cNvPr id="4" name="Espace réservé du contenu 2">
            <a:extLst>
              <a:ext uri="{FF2B5EF4-FFF2-40B4-BE49-F238E27FC236}">
                <a16:creationId xmlns:a16="http://schemas.microsoft.com/office/drawing/2014/main" id="{2E43FF88-E6A9-6878-7FB1-018B685162FA}"/>
              </a:ext>
            </a:extLst>
          </p:cNvPr>
          <p:cNvSpPr>
            <a:spLocks noGrp="1"/>
          </p:cNvSpPr>
          <p:nvPr>
            <p:ph idx="1"/>
          </p:nvPr>
        </p:nvSpPr>
        <p:spPr>
          <a:xfrm>
            <a:off x="838200" y="1877484"/>
            <a:ext cx="1051560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251767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8"/>
        <p:cNvGrpSpPr/>
        <p:nvPr/>
      </p:nvGrpSpPr>
      <p:grpSpPr>
        <a:xfrm>
          <a:off x="0" y="0"/>
          <a:ext cx="0" cy="0"/>
          <a:chOff x="0" y="0"/>
          <a:chExt cx="0" cy="0"/>
        </a:xfrm>
      </p:grpSpPr>
      <p:pic>
        <p:nvPicPr>
          <p:cNvPr id="25" name="Graphique 24">
            <a:extLst>
              <a:ext uri="{FF2B5EF4-FFF2-40B4-BE49-F238E27FC236}">
                <a16:creationId xmlns:a16="http://schemas.microsoft.com/office/drawing/2014/main" id="{FB15845E-6B37-4AAE-BF44-CD6EE2DB21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8427" y="-2"/>
            <a:ext cx="7545493" cy="6844364"/>
          </a:xfrm>
          <a:prstGeom prst="rect">
            <a:avLst/>
          </a:prstGeom>
        </p:spPr>
      </p:pic>
      <p:sp>
        <p:nvSpPr>
          <p:cNvPr id="6" name="Forme libre : forme 5">
            <a:extLst>
              <a:ext uri="{FF2B5EF4-FFF2-40B4-BE49-F238E27FC236}">
                <a16:creationId xmlns:a16="http://schemas.microsoft.com/office/drawing/2014/main" id="{A35BB07F-5FFA-420A-A774-0D6AFDF800D6}"/>
              </a:ext>
            </a:extLst>
          </p:cNvPr>
          <p:cNvSpPr/>
          <p:nvPr/>
        </p:nvSpPr>
        <p:spPr>
          <a:xfrm>
            <a:off x="10651915" y="0"/>
            <a:ext cx="1540085" cy="1206357"/>
          </a:xfrm>
          <a:custGeom>
            <a:avLst/>
            <a:gdLst>
              <a:gd name="connsiteX0" fmla="*/ 97727 w 866298"/>
              <a:gd name="connsiteY0" fmla="*/ 242983 h 678576"/>
              <a:gd name="connsiteX1" fmla="*/ 288227 w 866298"/>
              <a:gd name="connsiteY1" fmla="*/ 487394 h 678576"/>
              <a:gd name="connsiteX2" fmla="*/ 577787 w 866298"/>
              <a:gd name="connsiteY2" fmla="*/ 663512 h 678576"/>
              <a:gd name="connsiteX3" fmla="*/ 866299 w 866298"/>
              <a:gd name="connsiteY3" fmla="*/ 541020 h 678576"/>
              <a:gd name="connsiteX4" fmla="*/ 866299 w 866298"/>
              <a:gd name="connsiteY4" fmla="*/ 0 h 678576"/>
              <a:gd name="connsiteX5" fmla="*/ 0 w 866298"/>
              <a:gd name="connsiteY5" fmla="*/ 0 h 678576"/>
              <a:gd name="connsiteX6" fmla="*/ 97727 w 866298"/>
              <a:gd name="connsiteY6" fmla="*/ 242983 h 67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298" h="678576">
                <a:moveTo>
                  <a:pt x="97727" y="242983"/>
                </a:moveTo>
                <a:cubicBezTo>
                  <a:pt x="146304" y="329565"/>
                  <a:pt x="212217" y="415195"/>
                  <a:pt x="288227" y="487394"/>
                </a:cubicBezTo>
                <a:cubicBezTo>
                  <a:pt x="375095" y="569976"/>
                  <a:pt x="475202" y="634937"/>
                  <a:pt x="577787" y="663512"/>
                </a:cubicBezTo>
                <a:cubicBezTo>
                  <a:pt x="747427" y="710565"/>
                  <a:pt x="820960" y="641223"/>
                  <a:pt x="866299" y="541020"/>
                </a:cubicBezTo>
                <a:lnTo>
                  <a:pt x="866299" y="0"/>
                </a:lnTo>
                <a:lnTo>
                  <a:pt x="0" y="0"/>
                </a:lnTo>
                <a:cubicBezTo>
                  <a:pt x="20193" y="80677"/>
                  <a:pt x="52769" y="162973"/>
                  <a:pt x="97727" y="242983"/>
                </a:cubicBezTo>
                <a:close/>
              </a:path>
            </a:pathLst>
          </a:custGeom>
          <a:solidFill>
            <a:srgbClr val="D4EAE9">
              <a:alpha val="75000"/>
            </a:srgbClr>
          </a:solidFill>
          <a:ln w="9525" cap="flat">
            <a:noFill/>
            <a:prstDash val="solid"/>
            <a:miter/>
          </a:ln>
        </p:spPr>
        <p:txBody>
          <a:bodyPr rtlCol="0" anchor="ctr"/>
          <a:lstStyle/>
          <a:p>
            <a:endParaRPr lang="fr-BE" sz="2533" b="1"/>
          </a:p>
        </p:txBody>
      </p:sp>
      <p:sp>
        <p:nvSpPr>
          <p:cNvPr id="38" name="Google Shape;38;p3"/>
          <p:cNvSpPr txBox="1">
            <a:spLocks noGrp="1"/>
          </p:cNvSpPr>
          <p:nvPr userDrawn="1">
            <p:ph type="title" hasCustomPrompt="1"/>
          </p:nvPr>
        </p:nvSpPr>
        <p:spPr>
          <a:xfrm>
            <a:off x="1361233" y="1911133"/>
            <a:ext cx="3856400" cy="303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3333">
                <a:latin typeface="+mj-lt"/>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41" name="Google Shape;41;p3"/>
          <p:cNvSpPr txBox="1">
            <a:spLocks noGrp="1"/>
          </p:cNvSpPr>
          <p:nvPr userDrawn="1">
            <p:ph type="ctrTitle" idx="2"/>
          </p:nvPr>
        </p:nvSpPr>
        <p:spPr>
          <a:xfrm>
            <a:off x="6236603" y="2287600"/>
            <a:ext cx="5151600" cy="2010400"/>
          </a:xfrm>
          <a:prstGeom prst="rect">
            <a:avLst/>
          </a:prstGeom>
          <a:ln>
            <a:noFill/>
          </a:ln>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5000"/>
              <a:buNone/>
              <a:defRPr sz="6667">
                <a:latin typeface="+mj-lt"/>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27" name="Google Shape;27;p3"/>
          <p:cNvSpPr txBox="1">
            <a:spLocks noGrp="1"/>
          </p:cNvSpPr>
          <p:nvPr userDrawn="1">
            <p:ph type="subTitle" idx="1"/>
          </p:nvPr>
        </p:nvSpPr>
        <p:spPr>
          <a:xfrm>
            <a:off x="6236604" y="4092767"/>
            <a:ext cx="51516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solidFill>
                  <a:schemeClr val="lt1"/>
                </a:solidFill>
                <a:latin typeface="+mn-lt"/>
                <a:ea typeface="Roboto" panose="02000000000000000000" pitchFamily="2" charset="0"/>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8"/>
        <p:cNvGrpSpPr/>
        <p:nvPr/>
      </p:nvGrpSpPr>
      <p:grpSpPr>
        <a:xfrm>
          <a:off x="0" y="0"/>
          <a:ext cx="0" cy="0"/>
          <a:chOff x="0" y="0"/>
          <a:chExt cx="0" cy="0"/>
        </a:xfrm>
      </p:grpSpPr>
      <p:pic>
        <p:nvPicPr>
          <p:cNvPr id="5" name="Graphique 4">
            <a:extLst>
              <a:ext uri="{FF2B5EF4-FFF2-40B4-BE49-F238E27FC236}">
                <a16:creationId xmlns:a16="http://schemas.microsoft.com/office/drawing/2014/main" id="{E0140093-1856-45EE-83AD-A79732AAF5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8427" y="-2"/>
            <a:ext cx="7545493" cy="6844364"/>
          </a:xfrm>
          <a:prstGeom prst="rect">
            <a:avLst/>
          </a:prstGeom>
        </p:spPr>
      </p:pic>
      <p:sp>
        <p:nvSpPr>
          <p:cNvPr id="25" name="Google Shape;41;p3">
            <a:extLst>
              <a:ext uri="{FF2B5EF4-FFF2-40B4-BE49-F238E27FC236}">
                <a16:creationId xmlns:a16="http://schemas.microsoft.com/office/drawing/2014/main" id="{CD0D79E4-7C84-47CF-A278-D23E241D3209}"/>
              </a:ext>
            </a:extLst>
          </p:cNvPr>
          <p:cNvSpPr txBox="1">
            <a:spLocks noGrp="1"/>
          </p:cNvSpPr>
          <p:nvPr>
            <p:ph type="ctrTitle" idx="2"/>
          </p:nvPr>
        </p:nvSpPr>
        <p:spPr>
          <a:xfrm>
            <a:off x="6236603" y="2287600"/>
            <a:ext cx="5151600" cy="2010400"/>
          </a:xfrm>
          <a:prstGeom prst="rect">
            <a:avLst/>
          </a:prstGeom>
          <a:ln>
            <a:noFill/>
          </a:ln>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5000"/>
              <a:buNone/>
              <a:defRPr sz="6667">
                <a:latin typeface="+mj-lt"/>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28" name="Google Shape;27;p3">
            <a:extLst>
              <a:ext uri="{FF2B5EF4-FFF2-40B4-BE49-F238E27FC236}">
                <a16:creationId xmlns:a16="http://schemas.microsoft.com/office/drawing/2014/main" id="{AE0AC5BA-B09A-46F2-BFCA-D606A50EF53A}"/>
              </a:ext>
            </a:extLst>
          </p:cNvPr>
          <p:cNvSpPr txBox="1">
            <a:spLocks noGrp="1"/>
          </p:cNvSpPr>
          <p:nvPr>
            <p:ph type="subTitle" idx="1"/>
          </p:nvPr>
        </p:nvSpPr>
        <p:spPr>
          <a:xfrm>
            <a:off x="6236604" y="4092767"/>
            <a:ext cx="51516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solidFill>
                  <a:schemeClr val="lt1"/>
                </a:solidFill>
                <a:latin typeface="+mn-lt"/>
                <a:ea typeface="Roboto" panose="02000000000000000000" pitchFamily="2" charset="0"/>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7" name="Forme libre : forme 6">
            <a:extLst>
              <a:ext uri="{FF2B5EF4-FFF2-40B4-BE49-F238E27FC236}">
                <a16:creationId xmlns:a16="http://schemas.microsoft.com/office/drawing/2014/main" id="{D1AE54F6-2A2E-44BB-A320-FECE6A08E172}"/>
              </a:ext>
            </a:extLst>
          </p:cNvPr>
          <p:cNvSpPr/>
          <p:nvPr/>
        </p:nvSpPr>
        <p:spPr>
          <a:xfrm>
            <a:off x="10651915" y="0"/>
            <a:ext cx="1540085" cy="1206357"/>
          </a:xfrm>
          <a:custGeom>
            <a:avLst/>
            <a:gdLst>
              <a:gd name="connsiteX0" fmla="*/ 97727 w 866298"/>
              <a:gd name="connsiteY0" fmla="*/ 242983 h 678576"/>
              <a:gd name="connsiteX1" fmla="*/ 288227 w 866298"/>
              <a:gd name="connsiteY1" fmla="*/ 487394 h 678576"/>
              <a:gd name="connsiteX2" fmla="*/ 577787 w 866298"/>
              <a:gd name="connsiteY2" fmla="*/ 663512 h 678576"/>
              <a:gd name="connsiteX3" fmla="*/ 866299 w 866298"/>
              <a:gd name="connsiteY3" fmla="*/ 541020 h 678576"/>
              <a:gd name="connsiteX4" fmla="*/ 866299 w 866298"/>
              <a:gd name="connsiteY4" fmla="*/ 0 h 678576"/>
              <a:gd name="connsiteX5" fmla="*/ 0 w 866298"/>
              <a:gd name="connsiteY5" fmla="*/ 0 h 678576"/>
              <a:gd name="connsiteX6" fmla="*/ 97727 w 866298"/>
              <a:gd name="connsiteY6" fmla="*/ 242983 h 67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298" h="678576">
                <a:moveTo>
                  <a:pt x="97727" y="242983"/>
                </a:moveTo>
                <a:cubicBezTo>
                  <a:pt x="146304" y="329565"/>
                  <a:pt x="212217" y="415195"/>
                  <a:pt x="288227" y="487394"/>
                </a:cubicBezTo>
                <a:cubicBezTo>
                  <a:pt x="375095" y="569976"/>
                  <a:pt x="475202" y="634937"/>
                  <a:pt x="577787" y="663512"/>
                </a:cubicBezTo>
                <a:cubicBezTo>
                  <a:pt x="747427" y="710565"/>
                  <a:pt x="820960" y="641223"/>
                  <a:pt x="866299" y="541020"/>
                </a:cubicBezTo>
                <a:lnTo>
                  <a:pt x="866299" y="0"/>
                </a:lnTo>
                <a:lnTo>
                  <a:pt x="0" y="0"/>
                </a:lnTo>
                <a:cubicBezTo>
                  <a:pt x="20193" y="80677"/>
                  <a:pt x="52769" y="162973"/>
                  <a:pt x="97727" y="242983"/>
                </a:cubicBezTo>
                <a:close/>
              </a:path>
            </a:pathLst>
          </a:custGeom>
          <a:solidFill>
            <a:srgbClr val="D4EAE9">
              <a:alpha val="75000"/>
            </a:srgbClr>
          </a:solidFill>
          <a:ln w="9525" cap="flat">
            <a:noFill/>
            <a:prstDash val="solid"/>
            <a:miter/>
          </a:ln>
        </p:spPr>
        <p:txBody>
          <a:bodyPr rtlCol="0" anchor="ctr"/>
          <a:lstStyle/>
          <a:p>
            <a:endParaRPr lang="fr-BE" sz="2533" b="1"/>
          </a:p>
        </p:txBody>
      </p:sp>
    </p:spTree>
    <p:extLst>
      <p:ext uri="{BB962C8B-B14F-4D97-AF65-F5344CB8AC3E}">
        <p14:creationId xmlns:p14="http://schemas.microsoft.com/office/powerpoint/2010/main" val="161987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11"/>
          <p:cNvSpPr txBox="1">
            <a:spLocks noGrp="1"/>
          </p:cNvSpPr>
          <p:nvPr>
            <p:ph type="body" idx="1"/>
          </p:nvPr>
        </p:nvSpPr>
        <p:spPr>
          <a:xfrm>
            <a:off x="2094933" y="2997367"/>
            <a:ext cx="8002000" cy="8632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4000"/>
              <a:buFont typeface="Montserrat"/>
              <a:buNone/>
              <a:defRPr sz="5333" b="1">
                <a:latin typeface="+mj-lt"/>
                <a:ea typeface="Montserrat"/>
                <a:cs typeface="Montserrat"/>
                <a:sym typeface="Montserrat"/>
              </a:defRPr>
            </a:lvl1pPr>
          </a:lstStyle>
          <a:p>
            <a:endParaRPr/>
          </a:p>
        </p:txBody>
      </p:sp>
      <p:sp>
        <p:nvSpPr>
          <p:cNvPr id="2" name="Forme libre : forme 1">
            <a:extLst>
              <a:ext uri="{FF2B5EF4-FFF2-40B4-BE49-F238E27FC236}">
                <a16:creationId xmlns:a16="http://schemas.microsoft.com/office/drawing/2014/main" id="{41AC40EE-CCB5-6F71-165C-8B1150878796}"/>
              </a:ext>
            </a:extLst>
          </p:cNvPr>
          <p:cNvSpPr/>
          <p:nvPr userDrawn="1"/>
        </p:nvSpPr>
        <p:spPr>
          <a:xfrm>
            <a:off x="8418337" y="3492733"/>
            <a:ext cx="3773663" cy="3400132"/>
          </a:xfrm>
          <a:custGeom>
            <a:avLst/>
            <a:gdLst>
              <a:gd name="connsiteX0" fmla="*/ 2830247 w 2830247"/>
              <a:gd name="connsiteY0" fmla="*/ 2550099 h 2550099"/>
              <a:gd name="connsiteX1" fmla="*/ 2830247 w 2830247"/>
              <a:gd name="connsiteY1" fmla="*/ 0 h 2550099"/>
              <a:gd name="connsiteX2" fmla="*/ 2710602 w 2830247"/>
              <a:gd name="connsiteY2" fmla="*/ 36275 h 2550099"/>
              <a:gd name="connsiteX3" fmla="*/ 2305463 w 2830247"/>
              <a:gd name="connsiteY3" fmla="*/ 1160305 h 2550099"/>
              <a:gd name="connsiteX4" fmla="*/ 1507912 w 2830247"/>
              <a:gd name="connsiteY4" fmla="*/ 2030661 h 2550099"/>
              <a:gd name="connsiteX5" fmla="*/ 196396 w 2830247"/>
              <a:gd name="connsiteY5" fmla="*/ 2416326 h 2550099"/>
              <a:gd name="connsiteX6" fmla="*/ 0 w 2830247"/>
              <a:gd name="connsiteY6" fmla="*/ 2550099 h 2550099"/>
              <a:gd name="connsiteX7" fmla="*/ 2830120 w 2830247"/>
              <a:gd name="connsiteY7" fmla="*/ 2550099 h 25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247" h="2550099">
                <a:moveTo>
                  <a:pt x="2830247" y="2550099"/>
                </a:moveTo>
                <a:lnTo>
                  <a:pt x="2830247" y="0"/>
                </a:lnTo>
                <a:cubicBezTo>
                  <a:pt x="2789644" y="10055"/>
                  <a:pt x="2749550" y="22020"/>
                  <a:pt x="2710602" y="36275"/>
                </a:cubicBezTo>
                <a:cubicBezTo>
                  <a:pt x="2124722" y="252146"/>
                  <a:pt x="2217638" y="715962"/>
                  <a:pt x="2305463" y="1160305"/>
                </a:cubicBezTo>
                <a:cubicBezTo>
                  <a:pt x="2407925" y="1655432"/>
                  <a:pt x="2070118" y="1872321"/>
                  <a:pt x="1507912" y="2030661"/>
                </a:cubicBezTo>
                <a:cubicBezTo>
                  <a:pt x="1067643" y="2156034"/>
                  <a:pt x="582189" y="2211528"/>
                  <a:pt x="196396" y="2416326"/>
                </a:cubicBezTo>
                <a:cubicBezTo>
                  <a:pt x="125882" y="2454001"/>
                  <a:pt x="59822" y="2499314"/>
                  <a:pt x="0" y="2550099"/>
                </a:cubicBezTo>
                <a:lnTo>
                  <a:pt x="2830120" y="2550099"/>
                </a:lnTo>
                <a:close/>
              </a:path>
            </a:pathLst>
          </a:custGeom>
          <a:solidFill>
            <a:srgbClr val="55BCB1">
              <a:alpha val="75000"/>
            </a:srgbClr>
          </a:solidFill>
          <a:ln w="12726" cap="flat">
            <a:noFill/>
            <a:prstDash val="solid"/>
            <a:miter/>
          </a:ln>
        </p:spPr>
        <p:txBody>
          <a:bodyPr rtlCol="0" anchor="ctr"/>
          <a:lstStyle/>
          <a:p>
            <a:endParaRPr lang="fr-BE" sz="2533"/>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735F3-7EA1-C392-2407-D4BE56954AF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825B99EE-62A7-9016-2A1F-48ACA2F1F54A}"/>
              </a:ext>
            </a:extLst>
          </p:cNvPr>
          <p:cNvSpPr>
            <a:spLocks noGrp="1"/>
          </p:cNvSpPr>
          <p:nvPr>
            <p:ph idx="1"/>
          </p:nvPr>
        </p:nvSpPr>
        <p:spPr/>
        <p:txBody>
          <a:bodyPr>
            <a:normAutofit/>
          </a:bodyPr>
          <a:lstStyle>
            <a:lvl1pPr>
              <a:defRPr sz="2933">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933">
                <a:latin typeface="Arial" panose="020B0604020202020204" pitchFamily="34" charset="0"/>
                <a:cs typeface="Arial" panose="020B0604020202020204" pitchFamily="34" charset="0"/>
              </a:defRPr>
            </a:lvl3pPr>
            <a:lvl4pPr>
              <a:defRPr sz="2933">
                <a:latin typeface="Arial" panose="020B0604020202020204" pitchFamily="34" charset="0"/>
                <a:cs typeface="Arial" panose="020B0604020202020204" pitchFamily="34" charset="0"/>
              </a:defRPr>
            </a:lvl4pPr>
            <a:lvl5pPr>
              <a:defRPr sz="2933">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numéro de diapositive 5">
            <a:extLst>
              <a:ext uri="{FF2B5EF4-FFF2-40B4-BE49-F238E27FC236}">
                <a16:creationId xmlns:a16="http://schemas.microsoft.com/office/drawing/2014/main" id="{6CF065B5-018D-D9F0-0690-CD43C6A4B8B5}"/>
              </a:ext>
            </a:extLst>
          </p:cNvPr>
          <p:cNvSpPr>
            <a:spLocks noGrp="1"/>
          </p:cNvSpPr>
          <p:nvPr>
            <p:ph type="sldNum" sz="quarter" idx="12"/>
          </p:nvPr>
        </p:nvSpPr>
        <p:spPr/>
        <p:txBody>
          <a:bodyPr/>
          <a:lstStyle/>
          <a:p>
            <a:fld id="{B4B90ADE-8CEE-4C5E-966C-7C5C71B5FFC8}" type="slidenum">
              <a:rPr lang="fr-BE" smtClean="0"/>
              <a:t>‹N°›</a:t>
            </a:fld>
            <a:endParaRPr lang="fr-BE"/>
          </a:p>
        </p:txBody>
      </p:sp>
      <p:pic>
        <p:nvPicPr>
          <p:cNvPr id="7" name="Image 6">
            <a:extLst>
              <a:ext uri="{FF2B5EF4-FFF2-40B4-BE49-F238E27FC236}">
                <a16:creationId xmlns:a16="http://schemas.microsoft.com/office/drawing/2014/main" id="{10249211-9604-99CC-3BB8-867E74F9B807}"/>
              </a:ext>
            </a:extLst>
          </p:cNvPr>
          <p:cNvPicPr>
            <a:picLocks noChangeAspect="1"/>
          </p:cNvPicPr>
          <p:nvPr userDrawn="1"/>
        </p:nvPicPr>
        <p:blipFill>
          <a:blip r:embed="rId2" cstate="hqprint">
            <a:alphaModFix amt="75000"/>
            <a:extLst>
              <a:ext uri="{28A0092B-C50C-407E-A947-70E740481C1C}">
                <a14:useLocalDpi xmlns:a14="http://schemas.microsoft.com/office/drawing/2010/main"/>
              </a:ext>
            </a:extLst>
          </a:blip>
          <a:stretch>
            <a:fillRect/>
          </a:stretch>
        </p:blipFill>
        <p:spPr>
          <a:xfrm>
            <a:off x="467360" y="5876382"/>
            <a:ext cx="1541565" cy="818180"/>
          </a:xfrm>
          <a:prstGeom prst="rect">
            <a:avLst/>
          </a:prstGeom>
        </p:spPr>
      </p:pic>
      <p:sp>
        <p:nvSpPr>
          <p:cNvPr id="8" name="Forme libre : forme 7">
            <a:extLst>
              <a:ext uri="{FF2B5EF4-FFF2-40B4-BE49-F238E27FC236}">
                <a16:creationId xmlns:a16="http://schemas.microsoft.com/office/drawing/2014/main" id="{DAF9FAE4-E939-BAD4-373F-9FA0390DC1DA}"/>
              </a:ext>
            </a:extLst>
          </p:cNvPr>
          <p:cNvSpPr/>
          <p:nvPr userDrawn="1"/>
        </p:nvSpPr>
        <p:spPr>
          <a:xfrm>
            <a:off x="8418337" y="3492733"/>
            <a:ext cx="3773663" cy="3400132"/>
          </a:xfrm>
          <a:custGeom>
            <a:avLst/>
            <a:gdLst>
              <a:gd name="connsiteX0" fmla="*/ 2830247 w 2830247"/>
              <a:gd name="connsiteY0" fmla="*/ 2550099 h 2550099"/>
              <a:gd name="connsiteX1" fmla="*/ 2830247 w 2830247"/>
              <a:gd name="connsiteY1" fmla="*/ 0 h 2550099"/>
              <a:gd name="connsiteX2" fmla="*/ 2710602 w 2830247"/>
              <a:gd name="connsiteY2" fmla="*/ 36275 h 2550099"/>
              <a:gd name="connsiteX3" fmla="*/ 2305463 w 2830247"/>
              <a:gd name="connsiteY3" fmla="*/ 1160305 h 2550099"/>
              <a:gd name="connsiteX4" fmla="*/ 1507912 w 2830247"/>
              <a:gd name="connsiteY4" fmla="*/ 2030661 h 2550099"/>
              <a:gd name="connsiteX5" fmla="*/ 196396 w 2830247"/>
              <a:gd name="connsiteY5" fmla="*/ 2416326 h 2550099"/>
              <a:gd name="connsiteX6" fmla="*/ 0 w 2830247"/>
              <a:gd name="connsiteY6" fmla="*/ 2550099 h 2550099"/>
              <a:gd name="connsiteX7" fmla="*/ 2830120 w 2830247"/>
              <a:gd name="connsiteY7" fmla="*/ 2550099 h 25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247" h="2550099">
                <a:moveTo>
                  <a:pt x="2830247" y="2550099"/>
                </a:moveTo>
                <a:lnTo>
                  <a:pt x="2830247" y="0"/>
                </a:lnTo>
                <a:cubicBezTo>
                  <a:pt x="2789644" y="10055"/>
                  <a:pt x="2749550" y="22020"/>
                  <a:pt x="2710602" y="36275"/>
                </a:cubicBezTo>
                <a:cubicBezTo>
                  <a:pt x="2124722" y="252146"/>
                  <a:pt x="2217638" y="715962"/>
                  <a:pt x="2305463" y="1160305"/>
                </a:cubicBezTo>
                <a:cubicBezTo>
                  <a:pt x="2407925" y="1655432"/>
                  <a:pt x="2070118" y="1872321"/>
                  <a:pt x="1507912" y="2030661"/>
                </a:cubicBezTo>
                <a:cubicBezTo>
                  <a:pt x="1067643" y="2156034"/>
                  <a:pt x="582189" y="2211528"/>
                  <a:pt x="196396" y="2416326"/>
                </a:cubicBezTo>
                <a:cubicBezTo>
                  <a:pt x="125882" y="2454001"/>
                  <a:pt x="59822" y="2499314"/>
                  <a:pt x="0" y="2550099"/>
                </a:cubicBezTo>
                <a:lnTo>
                  <a:pt x="2830120" y="2550099"/>
                </a:lnTo>
                <a:close/>
              </a:path>
            </a:pathLst>
          </a:custGeom>
          <a:solidFill>
            <a:srgbClr val="55BCB1">
              <a:alpha val="75000"/>
            </a:srgbClr>
          </a:solidFill>
          <a:ln w="12726" cap="flat">
            <a:noFill/>
            <a:prstDash val="solid"/>
            <a:miter/>
          </a:ln>
        </p:spPr>
        <p:txBody>
          <a:bodyPr rtlCol="0" anchor="ctr"/>
          <a:lstStyle/>
          <a:p>
            <a:endParaRPr lang="fr-BE" sz="2533"/>
          </a:p>
        </p:txBody>
      </p:sp>
    </p:spTree>
    <p:extLst>
      <p:ext uri="{BB962C8B-B14F-4D97-AF65-F5344CB8AC3E}">
        <p14:creationId xmlns:p14="http://schemas.microsoft.com/office/powerpoint/2010/main" val="112805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735F3-7EA1-C392-2407-D4BE56954AF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825B99EE-62A7-9016-2A1F-48ACA2F1F54A}"/>
              </a:ext>
            </a:extLst>
          </p:cNvPr>
          <p:cNvSpPr>
            <a:spLocks noGrp="1"/>
          </p:cNvSpPr>
          <p:nvPr>
            <p:ph idx="1"/>
          </p:nvPr>
        </p:nvSpPr>
        <p:spPr/>
        <p:txBody>
          <a:bodyPr>
            <a:normAutofit/>
          </a:bodyPr>
          <a:lstStyle>
            <a:lvl1pPr>
              <a:defRPr sz="2933">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933">
                <a:latin typeface="Arial" panose="020B0604020202020204" pitchFamily="34" charset="0"/>
                <a:cs typeface="Arial" panose="020B0604020202020204" pitchFamily="34" charset="0"/>
              </a:defRPr>
            </a:lvl3pPr>
            <a:lvl4pPr>
              <a:defRPr sz="2933">
                <a:latin typeface="Arial" panose="020B0604020202020204" pitchFamily="34" charset="0"/>
                <a:cs typeface="Arial" panose="020B0604020202020204" pitchFamily="34" charset="0"/>
              </a:defRPr>
            </a:lvl4pPr>
            <a:lvl5pPr>
              <a:defRPr sz="2933">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numéro de diapositive 5">
            <a:extLst>
              <a:ext uri="{FF2B5EF4-FFF2-40B4-BE49-F238E27FC236}">
                <a16:creationId xmlns:a16="http://schemas.microsoft.com/office/drawing/2014/main" id="{6CF065B5-018D-D9F0-0690-CD43C6A4B8B5}"/>
              </a:ext>
            </a:extLst>
          </p:cNvPr>
          <p:cNvSpPr>
            <a:spLocks noGrp="1"/>
          </p:cNvSpPr>
          <p:nvPr>
            <p:ph type="sldNum" sz="quarter" idx="12"/>
          </p:nvPr>
        </p:nvSpPr>
        <p:spPr/>
        <p:txBody>
          <a:bodyPr/>
          <a:lstStyle/>
          <a:p>
            <a:fld id="{B4B90ADE-8CEE-4C5E-966C-7C5C71B5FFC8}" type="slidenum">
              <a:rPr lang="fr-BE" smtClean="0"/>
              <a:t>‹N°›</a:t>
            </a:fld>
            <a:endParaRPr lang="fr-BE"/>
          </a:p>
        </p:txBody>
      </p:sp>
      <p:sp>
        <p:nvSpPr>
          <p:cNvPr id="8" name="Forme libre : forme 7">
            <a:extLst>
              <a:ext uri="{FF2B5EF4-FFF2-40B4-BE49-F238E27FC236}">
                <a16:creationId xmlns:a16="http://schemas.microsoft.com/office/drawing/2014/main" id="{19C93BEF-0CA4-1816-7A38-AE1B4F2AD6FA}"/>
              </a:ext>
            </a:extLst>
          </p:cNvPr>
          <p:cNvSpPr/>
          <p:nvPr userDrawn="1"/>
        </p:nvSpPr>
        <p:spPr>
          <a:xfrm>
            <a:off x="8418337" y="3492733"/>
            <a:ext cx="3773663" cy="3400132"/>
          </a:xfrm>
          <a:custGeom>
            <a:avLst/>
            <a:gdLst>
              <a:gd name="connsiteX0" fmla="*/ 2830247 w 2830247"/>
              <a:gd name="connsiteY0" fmla="*/ 2550099 h 2550099"/>
              <a:gd name="connsiteX1" fmla="*/ 2830247 w 2830247"/>
              <a:gd name="connsiteY1" fmla="*/ 0 h 2550099"/>
              <a:gd name="connsiteX2" fmla="*/ 2710602 w 2830247"/>
              <a:gd name="connsiteY2" fmla="*/ 36275 h 2550099"/>
              <a:gd name="connsiteX3" fmla="*/ 2305463 w 2830247"/>
              <a:gd name="connsiteY3" fmla="*/ 1160305 h 2550099"/>
              <a:gd name="connsiteX4" fmla="*/ 1507912 w 2830247"/>
              <a:gd name="connsiteY4" fmla="*/ 2030661 h 2550099"/>
              <a:gd name="connsiteX5" fmla="*/ 196396 w 2830247"/>
              <a:gd name="connsiteY5" fmla="*/ 2416326 h 2550099"/>
              <a:gd name="connsiteX6" fmla="*/ 0 w 2830247"/>
              <a:gd name="connsiteY6" fmla="*/ 2550099 h 2550099"/>
              <a:gd name="connsiteX7" fmla="*/ 2830120 w 2830247"/>
              <a:gd name="connsiteY7" fmla="*/ 2550099 h 25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247" h="2550099">
                <a:moveTo>
                  <a:pt x="2830247" y="2550099"/>
                </a:moveTo>
                <a:lnTo>
                  <a:pt x="2830247" y="0"/>
                </a:lnTo>
                <a:cubicBezTo>
                  <a:pt x="2789644" y="10055"/>
                  <a:pt x="2749550" y="22020"/>
                  <a:pt x="2710602" y="36275"/>
                </a:cubicBezTo>
                <a:cubicBezTo>
                  <a:pt x="2124722" y="252146"/>
                  <a:pt x="2217638" y="715962"/>
                  <a:pt x="2305463" y="1160305"/>
                </a:cubicBezTo>
                <a:cubicBezTo>
                  <a:pt x="2407925" y="1655432"/>
                  <a:pt x="2070118" y="1872321"/>
                  <a:pt x="1507912" y="2030661"/>
                </a:cubicBezTo>
                <a:cubicBezTo>
                  <a:pt x="1067643" y="2156034"/>
                  <a:pt x="582189" y="2211528"/>
                  <a:pt x="196396" y="2416326"/>
                </a:cubicBezTo>
                <a:cubicBezTo>
                  <a:pt x="125882" y="2454001"/>
                  <a:pt x="59822" y="2499314"/>
                  <a:pt x="0" y="2550099"/>
                </a:cubicBezTo>
                <a:lnTo>
                  <a:pt x="2830120" y="2550099"/>
                </a:lnTo>
                <a:close/>
              </a:path>
            </a:pathLst>
          </a:custGeom>
          <a:solidFill>
            <a:srgbClr val="55BCB1">
              <a:alpha val="75000"/>
            </a:srgbClr>
          </a:solidFill>
          <a:ln w="12726" cap="flat">
            <a:noFill/>
            <a:prstDash val="solid"/>
            <a:miter/>
          </a:ln>
        </p:spPr>
        <p:txBody>
          <a:bodyPr rtlCol="0" anchor="ctr"/>
          <a:lstStyle/>
          <a:p>
            <a:endParaRPr lang="fr-BE" sz="2533"/>
          </a:p>
        </p:txBody>
      </p:sp>
    </p:spTree>
    <p:extLst>
      <p:ext uri="{BB962C8B-B14F-4D97-AF65-F5344CB8AC3E}">
        <p14:creationId xmlns:p14="http://schemas.microsoft.com/office/powerpoint/2010/main" val="17346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853AD9-8DF5-3D74-4177-CD2FE182D83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88943EE-0BF2-3AA6-F757-68B708828004}"/>
              </a:ext>
            </a:extLst>
          </p:cNvPr>
          <p:cNvSpPr>
            <a:spLocks noGrp="1"/>
          </p:cNvSpPr>
          <p:nvPr>
            <p:ph sz="half" idx="1"/>
          </p:nvPr>
        </p:nvSpPr>
        <p:spPr>
          <a:xfrm>
            <a:off x="838200" y="1826684"/>
            <a:ext cx="5156200" cy="43497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D80C72F0-BEA1-548B-2200-FF8EEE8C76BB}"/>
              </a:ext>
            </a:extLst>
          </p:cNvPr>
          <p:cNvSpPr>
            <a:spLocks noGrp="1"/>
          </p:cNvSpPr>
          <p:nvPr>
            <p:ph sz="half" idx="2"/>
          </p:nvPr>
        </p:nvSpPr>
        <p:spPr>
          <a:xfrm>
            <a:off x="6197600" y="1826684"/>
            <a:ext cx="5156200" cy="43497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6">
            <a:extLst>
              <a:ext uri="{FF2B5EF4-FFF2-40B4-BE49-F238E27FC236}">
                <a16:creationId xmlns:a16="http://schemas.microsoft.com/office/drawing/2014/main" id="{E7A10512-AAC9-C1B8-21CA-6035523B281B}"/>
              </a:ext>
            </a:extLst>
          </p:cNvPr>
          <p:cNvSpPr>
            <a:spLocks noGrp="1"/>
          </p:cNvSpPr>
          <p:nvPr>
            <p:ph type="sldNum" sz="quarter" idx="12"/>
          </p:nvPr>
        </p:nvSpPr>
        <p:spPr/>
        <p:txBody>
          <a:bodyPr/>
          <a:lstStyle/>
          <a:p>
            <a:fld id="{2D050168-02B7-431D-820A-CA82C5904A8B}" type="slidenum">
              <a:rPr lang="fr-BE" smtClean="0"/>
              <a:t>‹N°›</a:t>
            </a:fld>
            <a:endParaRPr lang="fr-BE"/>
          </a:p>
        </p:txBody>
      </p:sp>
      <p:sp>
        <p:nvSpPr>
          <p:cNvPr id="9" name="Forme libre : forme 8">
            <a:extLst>
              <a:ext uri="{FF2B5EF4-FFF2-40B4-BE49-F238E27FC236}">
                <a16:creationId xmlns:a16="http://schemas.microsoft.com/office/drawing/2014/main" id="{74927F3E-F93B-738D-61A2-E40B194F2E9B}"/>
              </a:ext>
            </a:extLst>
          </p:cNvPr>
          <p:cNvSpPr/>
          <p:nvPr userDrawn="1"/>
        </p:nvSpPr>
        <p:spPr>
          <a:xfrm>
            <a:off x="8418337" y="3492733"/>
            <a:ext cx="3773663" cy="3400132"/>
          </a:xfrm>
          <a:custGeom>
            <a:avLst/>
            <a:gdLst>
              <a:gd name="connsiteX0" fmla="*/ 2830247 w 2830247"/>
              <a:gd name="connsiteY0" fmla="*/ 2550099 h 2550099"/>
              <a:gd name="connsiteX1" fmla="*/ 2830247 w 2830247"/>
              <a:gd name="connsiteY1" fmla="*/ 0 h 2550099"/>
              <a:gd name="connsiteX2" fmla="*/ 2710602 w 2830247"/>
              <a:gd name="connsiteY2" fmla="*/ 36275 h 2550099"/>
              <a:gd name="connsiteX3" fmla="*/ 2305463 w 2830247"/>
              <a:gd name="connsiteY3" fmla="*/ 1160305 h 2550099"/>
              <a:gd name="connsiteX4" fmla="*/ 1507912 w 2830247"/>
              <a:gd name="connsiteY4" fmla="*/ 2030661 h 2550099"/>
              <a:gd name="connsiteX5" fmla="*/ 196396 w 2830247"/>
              <a:gd name="connsiteY5" fmla="*/ 2416326 h 2550099"/>
              <a:gd name="connsiteX6" fmla="*/ 0 w 2830247"/>
              <a:gd name="connsiteY6" fmla="*/ 2550099 h 2550099"/>
              <a:gd name="connsiteX7" fmla="*/ 2830120 w 2830247"/>
              <a:gd name="connsiteY7" fmla="*/ 2550099 h 25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247" h="2550099">
                <a:moveTo>
                  <a:pt x="2830247" y="2550099"/>
                </a:moveTo>
                <a:lnTo>
                  <a:pt x="2830247" y="0"/>
                </a:lnTo>
                <a:cubicBezTo>
                  <a:pt x="2789644" y="10055"/>
                  <a:pt x="2749550" y="22020"/>
                  <a:pt x="2710602" y="36275"/>
                </a:cubicBezTo>
                <a:cubicBezTo>
                  <a:pt x="2124722" y="252146"/>
                  <a:pt x="2217638" y="715962"/>
                  <a:pt x="2305463" y="1160305"/>
                </a:cubicBezTo>
                <a:cubicBezTo>
                  <a:pt x="2407925" y="1655432"/>
                  <a:pt x="2070118" y="1872321"/>
                  <a:pt x="1507912" y="2030661"/>
                </a:cubicBezTo>
                <a:cubicBezTo>
                  <a:pt x="1067643" y="2156034"/>
                  <a:pt x="582189" y="2211528"/>
                  <a:pt x="196396" y="2416326"/>
                </a:cubicBezTo>
                <a:cubicBezTo>
                  <a:pt x="125882" y="2454001"/>
                  <a:pt x="59822" y="2499314"/>
                  <a:pt x="0" y="2550099"/>
                </a:cubicBezTo>
                <a:lnTo>
                  <a:pt x="2830120" y="2550099"/>
                </a:lnTo>
                <a:close/>
              </a:path>
            </a:pathLst>
          </a:custGeom>
          <a:solidFill>
            <a:srgbClr val="55BCB1">
              <a:alpha val="75000"/>
            </a:srgbClr>
          </a:solidFill>
          <a:ln w="12726" cap="flat">
            <a:noFill/>
            <a:prstDash val="solid"/>
            <a:miter/>
          </a:ln>
        </p:spPr>
        <p:txBody>
          <a:bodyPr rtlCol="0" anchor="ctr"/>
          <a:lstStyle/>
          <a:p>
            <a:endParaRPr lang="fr-BE" sz="2533"/>
          </a:p>
        </p:txBody>
      </p:sp>
    </p:spTree>
    <p:extLst>
      <p:ext uri="{BB962C8B-B14F-4D97-AF65-F5344CB8AC3E}">
        <p14:creationId xmlns:p14="http://schemas.microsoft.com/office/powerpoint/2010/main" val="3873490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11" name="Espace réservé du titre 10">
            <a:extLst>
              <a:ext uri="{FF2B5EF4-FFF2-40B4-BE49-F238E27FC236}">
                <a16:creationId xmlns:a16="http://schemas.microsoft.com/office/drawing/2014/main" id="{E253C5B3-9FB2-C07B-22BF-D6D322E345F0}"/>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fr-FR"/>
              <a:t>Cliquez pour ajouter un titre</a:t>
            </a:r>
            <a:endParaRPr lang="fr-BE"/>
          </a:p>
        </p:txBody>
      </p:sp>
      <p:sp>
        <p:nvSpPr>
          <p:cNvPr id="12" name="Espace réservé du texte 11">
            <a:extLst>
              <a:ext uri="{FF2B5EF4-FFF2-40B4-BE49-F238E27FC236}">
                <a16:creationId xmlns:a16="http://schemas.microsoft.com/office/drawing/2014/main" id="{5DB8CF6B-BB8B-827B-67DE-66993FDFD12F}"/>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fr-FR" err="1"/>
              <a:t>Zfzf</a:t>
            </a:r>
            <a:endParaRPr lang="fr-FR"/>
          </a:p>
          <a:p>
            <a:pPr lvl="0"/>
            <a:endParaRPr lang="fr-BE"/>
          </a:p>
        </p:txBody>
      </p:sp>
    </p:spTree>
  </p:cSld>
  <p:clrMap bg1="lt1" tx1="dk1" bg2="lt2" tx2="dk2" accent1="accent1" accent2="accent2" accent3="accent3" accent4="accent4" accent5="accent5" accent6="accent6" hlink="hlink" folHlink="folHlink"/>
  <p:sldLayoutIdLst>
    <p:sldLayoutId id="2147483648" r:id="rId1"/>
    <p:sldLayoutId id="2147483675" r:id="rId2"/>
    <p:sldLayoutId id="2147483677" r:id="rId3"/>
    <p:sldLayoutId id="2147483649" r:id="rId4"/>
    <p:sldLayoutId id="2147483674" r:id="rId5"/>
    <p:sldLayoutId id="2147483657"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333" b="1" i="0" u="none" strike="noStrike" cap="none" dirty="0">
          <a:solidFill>
            <a:srgbClr val="000000"/>
          </a:solidFill>
          <a:latin typeface="+mj-lt"/>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7252" marR="0" lvl="0" indent="-380990" algn="l" rtl="0">
        <a:lnSpc>
          <a:spcPct val="100000"/>
        </a:lnSpc>
        <a:spcBef>
          <a:spcPts val="0"/>
        </a:spcBef>
        <a:spcAft>
          <a:spcPts val="0"/>
        </a:spcAft>
        <a:buClr>
          <a:srgbClr val="000000"/>
        </a:buClr>
        <a:buFont typeface="Arial" panose="020B0604020202020204" pitchFamily="34" charset="0"/>
        <a:buChar char="•"/>
        <a:defRPr sz="1867" b="0" i="0" u="none" strike="noStrike" cap="none">
          <a:solidFill>
            <a:srgbClr val="000000"/>
          </a:solidFill>
          <a:latin typeface="+mn-lt"/>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userDrawn="1">
          <p15:clr>
            <a:srgbClr val="EA4335"/>
          </p15:clr>
        </p15:guide>
        <p15:guide id="2" userDrawn="1">
          <p15:clr>
            <a:srgbClr val="EA4335"/>
          </p15:clr>
        </p15:guide>
        <p15:guide id="3" pos="7680" userDrawn="1">
          <p15:clr>
            <a:srgbClr val="EA4335"/>
          </p15:clr>
        </p15:guide>
        <p15:guide id="4" pos="599" userDrawn="1">
          <p15:clr>
            <a:srgbClr val="EA4335"/>
          </p15:clr>
        </p15:guide>
        <p15:guide id="5" pos="7081" userDrawn="1">
          <p15:clr>
            <a:srgbClr val="EA4335"/>
          </p15:clr>
        </p15:guide>
        <p15:guide id="6" orient="horz" pos="2160" userDrawn="1">
          <p15:clr>
            <a:srgbClr val="EA4335"/>
          </p15:clr>
        </p15:guide>
        <p15:guide id="7" orient="horz" pos="453" userDrawn="1">
          <p15:clr>
            <a:srgbClr val="EA4335"/>
          </p15:clr>
        </p15:guide>
        <p15:guide id="8" orient="horz" userDrawn="1">
          <p15:clr>
            <a:srgbClr val="EA4335"/>
          </p15:clr>
        </p15:guide>
        <p15:guide id="9" orient="horz" pos="3863" userDrawn="1">
          <p15:clr>
            <a:srgbClr val="EA4335"/>
          </p15:clr>
        </p15:guide>
        <p15:guide id="10" orient="horz" pos="4316" userDrawn="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9DB88-1381-5670-4E71-226FD14FB5D3}"/>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9AB8A1E-5767-947D-46E5-84092C5652E6}"/>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C15AC6E-44CC-B384-7288-0E734B1E803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fr-BE"/>
          </a:p>
        </p:txBody>
      </p:sp>
      <p:sp>
        <p:nvSpPr>
          <p:cNvPr id="5" name="Espace réservé du pied de page 4">
            <a:extLst>
              <a:ext uri="{FF2B5EF4-FFF2-40B4-BE49-F238E27FC236}">
                <a16:creationId xmlns:a16="http://schemas.microsoft.com/office/drawing/2014/main" id="{30EB7FED-DCB4-61BA-7F16-0EF4AD2F41A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C3CF5385-6B8F-DEDB-8391-B316FF68ACE7}"/>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4B90ADE-8CEE-4C5E-966C-7C5C71B5FFC8}" type="slidenum">
              <a:rPr lang="fr-BE" smtClean="0"/>
              <a:t>‹N°›</a:t>
            </a:fld>
            <a:endParaRPr lang="fr-BE"/>
          </a:p>
        </p:txBody>
      </p:sp>
    </p:spTree>
    <p:extLst>
      <p:ext uri="{BB962C8B-B14F-4D97-AF65-F5344CB8AC3E}">
        <p14:creationId xmlns:p14="http://schemas.microsoft.com/office/powerpoint/2010/main" val="19882529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6" r:id="rId3"/>
    <p:sldLayoutId id="2147483687" r:id="rId4"/>
  </p:sldLayoutIdLst>
  <p:hf sldNum="0" hdr="0" dt="0"/>
  <p:txStyles>
    <p:titleStyle>
      <a:lvl1pPr algn="l" defTabSz="1219170" rtl="0" eaLnBrk="1" latinLnBrk="0" hangingPunct="1">
        <a:lnSpc>
          <a:spcPct val="90000"/>
        </a:lnSpc>
        <a:spcBef>
          <a:spcPct val="0"/>
        </a:spcBef>
        <a:buNone/>
        <a:defRPr sz="5333" b="1" kern="1200">
          <a:solidFill>
            <a:schemeClr val="tx1"/>
          </a:solidFill>
          <a:latin typeface="Candara" panose="020E0502030303020204" pitchFamily="34"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A_7629E920.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publicprocurement.be/"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2F_64CA565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publicprocurement.b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ABF0ED-FDB6-3988-C1F7-529B40B6A0D4}"/>
              </a:ext>
            </a:extLst>
          </p:cNvPr>
          <p:cNvSpPr>
            <a:spLocks noGrp="1"/>
          </p:cNvSpPr>
          <p:nvPr>
            <p:ph type="body" idx="1"/>
          </p:nvPr>
        </p:nvSpPr>
        <p:spPr>
          <a:xfrm>
            <a:off x="92466" y="3519880"/>
            <a:ext cx="12099533" cy="1452811"/>
          </a:xfrm>
        </p:spPr>
        <p:txBody>
          <a:bodyPr/>
          <a:lstStyle/>
          <a:p>
            <a:pPr marL="608965" indent="-304165"/>
            <a:r>
              <a:rPr lang="fr-FR" sz="5300" dirty="0">
                <a:solidFill>
                  <a:srgbClr val="49C5B6"/>
                </a:solidFill>
              </a:rPr>
              <a:t>Séance d’information</a:t>
            </a:r>
          </a:p>
          <a:p>
            <a:pPr marL="608965" indent="-304165"/>
            <a:r>
              <a:rPr lang="fr-FR" sz="5300" dirty="0">
                <a:solidFill>
                  <a:srgbClr val="49C5B6"/>
                </a:solidFill>
              </a:rPr>
              <a:t>Marché Public des formateurs</a:t>
            </a:r>
            <a:endParaRPr lang="en-US" sz="5300" dirty="0"/>
          </a:p>
          <a:p>
            <a:pPr marL="608965" indent="-304165"/>
            <a:r>
              <a:rPr lang="fr-FR" sz="3700" dirty="0">
                <a:solidFill>
                  <a:srgbClr val="932961"/>
                </a:solidFill>
              </a:rPr>
              <a:t>IFEC octobre 2023 </a:t>
            </a:r>
          </a:p>
          <a:p>
            <a:pPr marL="608965" indent="-304165"/>
            <a:endParaRPr lang="fr-FR" sz="3700" dirty="0">
              <a:solidFill>
                <a:srgbClr val="932961"/>
              </a:solidFill>
            </a:endParaRPr>
          </a:p>
          <a:p>
            <a:pPr marL="608965" indent="-304165"/>
            <a:endParaRPr lang="fr-FR" sz="3700" dirty="0">
              <a:solidFill>
                <a:srgbClr val="932961"/>
              </a:solidFill>
            </a:endParaRPr>
          </a:p>
        </p:txBody>
      </p:sp>
      <p:pic>
        <p:nvPicPr>
          <p:cNvPr id="1026" name="Picture 2" descr="Secrétariat général de l'enseignement catholique en communautés française  et germanophone de Belgique">
            <a:extLst>
              <a:ext uri="{FF2B5EF4-FFF2-40B4-BE49-F238E27FC236}">
                <a16:creationId xmlns:a16="http://schemas.microsoft.com/office/drawing/2014/main" id="{9643ECA1-1468-2929-938A-1F4327A1D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 y="5723831"/>
            <a:ext cx="1595438" cy="94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1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a:xfrm>
            <a:off x="661505" y="366185"/>
            <a:ext cx="10692295" cy="1722598"/>
          </a:xfrm>
        </p:spPr>
        <p:txBody>
          <a:bodyPr>
            <a:normAutofit fontScale="90000"/>
          </a:bodyPr>
          <a:lstStyle/>
          <a:p>
            <a:r>
              <a:rPr lang="fr-FR" sz="4000" dirty="0">
                <a:latin typeface="Times New Roman"/>
                <a:cs typeface="Times New Roman"/>
              </a:rPr>
              <a:t>Quels opérateurs/formateurs sont</a:t>
            </a:r>
            <a:r>
              <a:rPr lang="fr-FR" sz="4000" dirty="0">
                <a:solidFill>
                  <a:srgbClr val="FF0000"/>
                </a:solidFill>
                <a:latin typeface="Times New Roman"/>
                <a:cs typeface="Times New Roman"/>
              </a:rPr>
              <a:t> </a:t>
            </a:r>
            <a:r>
              <a:rPr lang="fr-FR" sz="4000" dirty="0">
                <a:latin typeface="Times New Roman"/>
                <a:cs typeface="Times New Roman"/>
              </a:rPr>
              <a:t>concernés ? (2) : </a:t>
            </a:r>
            <a:br>
              <a:rPr lang="fr-FR" sz="4000" dirty="0">
                <a:latin typeface="Times New Roman" panose="02020603050405020304" pitchFamily="18" charset="0"/>
                <a:cs typeface="Times New Roman" panose="02020603050405020304" pitchFamily="18" charset="0"/>
              </a:rPr>
            </a:br>
            <a:r>
              <a:rPr lang="fr-FR" sz="4000" dirty="0">
                <a:latin typeface="Times New Roman"/>
                <a:cs typeface="Times New Roman"/>
              </a:rPr>
              <a:t>l</a:t>
            </a:r>
            <a:r>
              <a:rPr lang="fr-FR" sz="3200" dirty="0">
                <a:latin typeface="Times New Roman"/>
                <a:cs typeface="Times New Roman"/>
              </a:rPr>
              <a:t>e cas spécifique des HE/Universités/Ecoles de </a:t>
            </a:r>
            <a:r>
              <a:rPr lang="fr-FR" sz="3200" dirty="0" err="1">
                <a:latin typeface="Times New Roman"/>
                <a:cs typeface="Times New Roman"/>
              </a:rPr>
              <a:t>PromSoc</a:t>
            </a:r>
            <a:r>
              <a:rPr lang="fr-FR" sz="3200" dirty="0">
                <a:latin typeface="Times New Roman"/>
                <a:cs typeface="Times New Roman"/>
              </a:rPr>
              <a:t>/Ecoles</a:t>
            </a:r>
            <a:r>
              <a:rPr lang="fr-FR" sz="3200">
                <a:latin typeface="Times New Roman"/>
                <a:cs typeface="Times New Roman"/>
              </a:rPr>
              <a:t> supérieures </a:t>
            </a:r>
            <a:r>
              <a:rPr lang="fr-FR" sz="3200" dirty="0">
                <a:latin typeface="Times New Roman"/>
                <a:cs typeface="Times New Roman"/>
              </a:rPr>
              <a:t>des arts</a:t>
            </a:r>
            <a:endParaRPr lang="fr-BE" sz="3200" dirty="0">
              <a:latin typeface="Times New Roman"/>
              <a:cs typeface="Times New Roman"/>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838199" y="1826684"/>
            <a:ext cx="11027229" cy="4337810"/>
          </a:xfrm>
        </p:spPr>
        <p:txBody>
          <a:bodyPr vert="horz" lIns="91440" tIns="45720" rIns="91440" bIns="45720" rtlCol="0" anchor="t">
            <a:normAutofit/>
          </a:bodyPr>
          <a:lstStyle/>
          <a:p>
            <a:pPr marL="1218565" lvl="2" indent="0">
              <a:buNone/>
            </a:pPr>
            <a:endParaRPr lang="fr-FR" sz="2400" dirty="0">
              <a:latin typeface="Times New Roman" panose="02020603050405020304" pitchFamily="18" charset="0"/>
              <a:ea typeface="Roboto"/>
              <a:cs typeface="Times New Roman" panose="02020603050405020304" pitchFamily="18" charset="0"/>
            </a:endParaRPr>
          </a:p>
          <a:p>
            <a:pPr marL="0" indent="0">
              <a:buNone/>
            </a:pPr>
            <a:endParaRPr lang="fr-BE" sz="2000" dirty="0">
              <a:latin typeface="Calibri"/>
              <a:ea typeface="Calibri"/>
              <a:cs typeface="Calibri"/>
            </a:endParaRPr>
          </a:p>
          <a:p>
            <a:pPr marL="0" indent="0">
              <a:buNone/>
            </a:pPr>
            <a:endParaRPr lang="fr-FR" dirty="0"/>
          </a:p>
          <a:p>
            <a:pPr marL="1599565" lvl="2" indent="-380365"/>
            <a:endParaRPr lang="fr-FR" dirty="0"/>
          </a:p>
          <a:p>
            <a:pPr marL="304165" indent="-304165"/>
            <a:endParaRPr lang="fr-BE" dirty="0"/>
          </a:p>
        </p:txBody>
      </p:sp>
      <p:sp>
        <p:nvSpPr>
          <p:cNvPr id="5" name="Espace réservé du contenu 2">
            <a:extLst>
              <a:ext uri="{FF2B5EF4-FFF2-40B4-BE49-F238E27FC236}">
                <a16:creationId xmlns:a16="http://schemas.microsoft.com/office/drawing/2014/main" id="{EA3CECD7-8C05-1D59-03E7-1034E4D52EF5}"/>
              </a:ext>
            </a:extLst>
          </p:cNvPr>
          <p:cNvSpPr txBox="1">
            <a:spLocks/>
          </p:cNvSpPr>
          <p:nvPr/>
        </p:nvSpPr>
        <p:spPr>
          <a:xfrm>
            <a:off x="441789" y="2348764"/>
            <a:ext cx="11281024" cy="3815730"/>
          </a:xfrm>
          <a:prstGeom prst="rect">
            <a:avLst/>
          </a:prstGeom>
        </p:spPr>
        <p:txBody>
          <a:bodyPr vert="horz" lIns="91440" tIns="45720" rIns="91440" bIns="45720" rtlCol="0" anchor="t">
            <a:normAutofit fontScale="92500" lnSpcReduction="20000"/>
          </a:bodyPr>
          <a:lstStyle>
            <a:lvl1pPr marL="304792" indent="-304792" algn="l" defTabSz="1219170" rtl="0" eaLnBrk="1" latinLnBrk="0" hangingPunct="1">
              <a:lnSpc>
                <a:spcPct val="90000"/>
              </a:lnSpc>
              <a:spcBef>
                <a:spcPts val="1333"/>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fr-FR" sz="2800" b="1" dirty="0">
                <a:latin typeface="Times New Roman"/>
                <a:ea typeface="Roboto"/>
                <a:cs typeface="Times New Roman"/>
              </a:rPr>
              <a:t>Soumis au marché public </a:t>
            </a:r>
            <a:endParaRPr lang="fr-FR" sz="2800" b="1" dirty="0">
              <a:latin typeface="Times New Roman" panose="02020603050405020304" pitchFamily="18" charset="0"/>
              <a:ea typeface="Roboto"/>
              <a:cs typeface="Times New Roman" panose="02020603050405020304" pitchFamily="18" charset="0"/>
            </a:endParaRPr>
          </a:p>
          <a:p>
            <a:pPr marL="0" indent="0">
              <a:buNone/>
            </a:pPr>
            <a:endParaRPr lang="fr-FR" sz="2800" dirty="0">
              <a:latin typeface="Times New Roman" panose="02020603050405020304" pitchFamily="18" charset="0"/>
              <a:ea typeface="Roboto"/>
              <a:cs typeface="Times New Roman" panose="02020603050405020304" pitchFamily="18" charset="0"/>
            </a:endParaRPr>
          </a:p>
          <a:p>
            <a:pPr marL="0" indent="0">
              <a:buNone/>
            </a:pPr>
            <a:r>
              <a:rPr lang="fr-FR" sz="2800" dirty="0">
                <a:latin typeface="Times New Roman" panose="02020603050405020304" pitchFamily="18" charset="0"/>
                <a:ea typeface="Roboto"/>
                <a:cs typeface="Times New Roman" panose="02020603050405020304" pitchFamily="18" charset="0"/>
              </a:rPr>
              <a:t>2 possibilités d’y répondre :</a:t>
            </a:r>
          </a:p>
          <a:p>
            <a:pPr marL="0" indent="0">
              <a:buNone/>
            </a:pPr>
            <a:endParaRPr lang="fr-FR" sz="2800" dirty="0">
              <a:latin typeface="Times New Roman"/>
              <a:ea typeface="Roboto"/>
              <a:cs typeface="Times New Roman"/>
            </a:endParaRPr>
          </a:p>
          <a:p>
            <a:pPr marL="304165" indent="-304165">
              <a:buFont typeface="Wingdings" panose="020B0604020202020204" pitchFamily="34" charset="0"/>
              <a:buChar char="q"/>
            </a:pPr>
            <a:r>
              <a:rPr lang="fr-FR" sz="2800" dirty="0">
                <a:latin typeface="Times New Roman"/>
                <a:ea typeface="Roboto"/>
                <a:cs typeface="Times New Roman"/>
              </a:rPr>
              <a:t>Soumission </a:t>
            </a:r>
            <a:r>
              <a:rPr lang="fr-FR" sz="2800">
                <a:latin typeface="Times New Roman"/>
                <a:ea typeface="Roboto"/>
                <a:cs typeface="Times New Roman"/>
                <a:sym typeface="Wingdings" panose="05000000000000000000" pitchFamily="2" charset="2"/>
              </a:rPr>
              <a:t>selon la </a:t>
            </a:r>
            <a:r>
              <a:rPr lang="fr-FR" sz="2800" b="1">
                <a:latin typeface="Times New Roman"/>
                <a:ea typeface="Roboto"/>
                <a:cs typeface="Times New Roman"/>
                <a:sym typeface="Wingdings" panose="05000000000000000000" pitchFamily="2" charset="2"/>
              </a:rPr>
              <a:t>procédure classique </a:t>
            </a:r>
            <a:r>
              <a:rPr lang="fr-FR" sz="2800">
                <a:latin typeface="Times New Roman"/>
                <a:ea typeface="Roboto"/>
                <a:cs typeface="Times New Roman"/>
                <a:sym typeface="Wingdings" panose="05000000000000000000" pitchFamily="2" charset="2"/>
              </a:rPr>
              <a:t>de marché public (dépôt via e-procurement)</a:t>
            </a:r>
            <a:endParaRPr lang="fr-FR" sz="2800">
              <a:latin typeface="Times New Roman"/>
              <a:ea typeface="Roboto"/>
              <a:cs typeface="Times New Roman"/>
            </a:endParaRPr>
          </a:p>
          <a:p>
            <a:pPr marL="304165" indent="-304165">
              <a:buFont typeface="Wingdings" panose="05000000000000000000" pitchFamily="2" charset="2"/>
              <a:buChar char="à"/>
            </a:pPr>
            <a:endParaRPr lang="fr-FR" sz="2800" dirty="0">
              <a:latin typeface="Times New Roman" panose="02020603050405020304" pitchFamily="18" charset="0"/>
              <a:ea typeface="Roboto"/>
              <a:cs typeface="Times New Roman" panose="02020603050405020304" pitchFamily="18" charset="0"/>
            </a:endParaRPr>
          </a:p>
          <a:p>
            <a:pPr marL="304165" indent="-304165">
              <a:buFont typeface="Wingdings" panose="020B0604020202020204" pitchFamily="34" charset="0"/>
              <a:buChar char="q"/>
            </a:pPr>
            <a:r>
              <a:rPr lang="fr-FR" sz="2800" dirty="0">
                <a:latin typeface="Times New Roman"/>
                <a:ea typeface="Roboto"/>
                <a:cs typeface="Times New Roman"/>
              </a:rPr>
              <a:t>Soumission dans le cadre d’une </a:t>
            </a:r>
            <a:r>
              <a:rPr lang="fr-FR" sz="2800" b="1" dirty="0">
                <a:latin typeface="Times New Roman"/>
                <a:ea typeface="Roboto"/>
                <a:cs typeface="Times New Roman"/>
              </a:rPr>
              <a:t>convention de coopération horizontale</a:t>
            </a:r>
            <a:endParaRPr lang="fr-FR" sz="2800" dirty="0">
              <a:latin typeface="Times New Roman"/>
              <a:ea typeface="Roboto"/>
              <a:cs typeface="Times New Roman"/>
            </a:endParaRPr>
          </a:p>
          <a:p>
            <a:pPr marL="0" indent="0">
              <a:buNone/>
            </a:pPr>
            <a:r>
              <a:rPr lang="fr-FR" sz="2800" dirty="0">
                <a:latin typeface="Times New Roman"/>
                <a:ea typeface="Roboto"/>
                <a:cs typeface="Times New Roman"/>
                <a:sym typeface="Wingdings" panose="05000000000000000000" pitchFamily="2" charset="2"/>
              </a:rPr>
              <a:t> </a:t>
            </a:r>
            <a:r>
              <a:rPr lang="fr-FR" sz="2800" b="1" dirty="0">
                <a:latin typeface="Times New Roman"/>
                <a:ea typeface="Roboto"/>
                <a:cs typeface="Times New Roman"/>
                <a:sym typeface="Wingdings" panose="05000000000000000000" pitchFamily="2" charset="2"/>
              </a:rPr>
              <a:t>négociation en cours avec les institutions concernées de notre réseau</a:t>
            </a:r>
            <a:endParaRPr lang="fr-FR" sz="2800" b="1" dirty="0">
              <a:latin typeface="Times New Roman"/>
              <a:ea typeface="Roboto"/>
              <a:cs typeface="Times New Roman"/>
            </a:endParaRPr>
          </a:p>
          <a:p>
            <a:pPr marL="0" indent="0">
              <a:buNone/>
            </a:pPr>
            <a:endParaRPr lang="fr-FR" sz="2800" dirty="0">
              <a:latin typeface="Times New Roman" panose="02020603050405020304" pitchFamily="18" charset="0"/>
              <a:ea typeface="Roboto"/>
              <a:cs typeface="Times New Roman" panose="02020603050405020304" pitchFamily="18" charset="0"/>
            </a:endParaRPr>
          </a:p>
          <a:p>
            <a:pPr marL="0" indent="0">
              <a:buNone/>
            </a:pPr>
            <a:endParaRPr lang="fr-FR" sz="2800" dirty="0">
              <a:latin typeface="Times New Roman" panose="02020603050405020304" pitchFamily="18" charset="0"/>
              <a:ea typeface="Roboto"/>
              <a:cs typeface="Times New Roman" panose="02020603050405020304" pitchFamily="18" charset="0"/>
            </a:endParaRPr>
          </a:p>
          <a:p>
            <a:pPr marL="0" indent="0">
              <a:buFont typeface="Arial" panose="020B0604020202020204" pitchFamily="34" charset="0"/>
              <a:buNone/>
            </a:pPr>
            <a:endParaRPr lang="fr-BE" sz="2000" dirty="0">
              <a:latin typeface="Calibri"/>
              <a:ea typeface="Calibri"/>
              <a:cs typeface="Calibri"/>
            </a:endParaRPr>
          </a:p>
          <a:p>
            <a:pPr marL="0" indent="0">
              <a:buFont typeface="Arial" panose="020B0604020202020204" pitchFamily="34" charset="0"/>
              <a:buNone/>
            </a:pPr>
            <a:endParaRPr lang="fr-FR" dirty="0"/>
          </a:p>
          <a:p>
            <a:pPr marL="1599565" lvl="2" indent="-380365"/>
            <a:endParaRPr lang="fr-FR" dirty="0"/>
          </a:p>
          <a:p>
            <a:pPr marL="304165" indent="-304165"/>
            <a:endParaRPr lang="fr-BE" dirty="0"/>
          </a:p>
        </p:txBody>
      </p:sp>
    </p:spTree>
    <p:extLst>
      <p:ext uri="{BB962C8B-B14F-4D97-AF65-F5344CB8AC3E}">
        <p14:creationId xmlns:p14="http://schemas.microsoft.com/office/powerpoint/2010/main" val="21468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43"/>
          <p:cNvSpPr txBox="1">
            <a:spLocks noGrp="1"/>
          </p:cNvSpPr>
          <p:nvPr>
            <p:ph type="title"/>
          </p:nvPr>
        </p:nvSpPr>
        <p:spPr>
          <a:xfrm>
            <a:off x="1352551" y="1924051"/>
            <a:ext cx="3865083" cy="3022683"/>
          </a:xfrm>
          <a:prstGeom prst="rect">
            <a:avLst/>
          </a:prstGeom>
        </p:spPr>
        <p:txBody>
          <a:bodyPr spcFirstLastPara="1" vert="horz" wrap="square" lIns="121900" tIns="121900" rIns="121900" bIns="121900" rtlCol="0" anchor="ctr" anchorCtr="0">
            <a:noAutofit/>
          </a:bodyPr>
          <a:lstStyle/>
          <a:p>
            <a:r>
              <a:rPr lang="en">
                <a:solidFill>
                  <a:srgbClr val="932961"/>
                </a:solidFill>
              </a:rPr>
              <a:t>03</a:t>
            </a:r>
            <a:endParaRPr>
              <a:solidFill>
                <a:srgbClr val="932961"/>
              </a:solidFill>
            </a:endParaRPr>
          </a:p>
        </p:txBody>
      </p:sp>
      <p:sp>
        <p:nvSpPr>
          <p:cNvPr id="1132" name="Google Shape;1132;p43"/>
          <p:cNvSpPr txBox="1">
            <a:spLocks noGrp="1"/>
          </p:cNvSpPr>
          <p:nvPr>
            <p:ph type="ctrTitle" idx="2"/>
          </p:nvPr>
        </p:nvSpPr>
        <p:spPr>
          <a:xfrm>
            <a:off x="5049127" y="2613215"/>
            <a:ext cx="6974367" cy="2010400"/>
          </a:xfrm>
          <a:prstGeom prst="rect">
            <a:avLst/>
          </a:prstGeom>
        </p:spPr>
        <p:txBody>
          <a:bodyPr spcFirstLastPara="1" vert="horz" wrap="square" lIns="121900" tIns="121900" rIns="121900" bIns="121900" rtlCol="0" anchor="ctr" anchorCtr="0">
            <a:noAutofit/>
          </a:bodyPr>
          <a:lstStyle/>
          <a:p>
            <a:r>
              <a:rPr lang="en" sz="6650" dirty="0">
                <a:solidFill>
                  <a:schemeClr val="tx1"/>
                </a:solidFill>
                <a:latin typeface="Times New Roman" panose="02020603050405020304" pitchFamily="18" charset="0"/>
                <a:cs typeface="Times New Roman" panose="02020603050405020304" pitchFamily="18" charset="0"/>
              </a:rPr>
              <a:t>Type de marché</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3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2"/>
                                        </p:tgtEl>
                                        <p:attrNameLst>
                                          <p:attrName>style.visibility</p:attrName>
                                        </p:attrNameLst>
                                      </p:cBhvr>
                                      <p:to>
                                        <p:strVal val="visible"/>
                                      </p:to>
                                    </p:set>
                                    <p:animEffect transition="in" filter="fade">
                                      <p:cBhvr>
                                        <p:cTn id="10" dur="5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0"/>
      <p:bldP spid="1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838199" y="1826684"/>
            <a:ext cx="11027229" cy="4337810"/>
          </a:xfrm>
        </p:spPr>
        <p:txBody>
          <a:bodyPr vert="horz" lIns="91440" tIns="45720" rIns="91440" bIns="45720" rtlCol="0" anchor="t">
            <a:normAutofit/>
          </a:bodyPr>
          <a:lstStyle/>
          <a:p>
            <a:pPr marL="1218565" lvl="2" indent="0">
              <a:buNone/>
            </a:pPr>
            <a:endParaRPr lang="fr-FR" sz="2400" dirty="0">
              <a:latin typeface="Times New Roman" panose="02020603050405020304" pitchFamily="18" charset="0"/>
              <a:ea typeface="Roboto"/>
              <a:cs typeface="Times New Roman" panose="02020603050405020304" pitchFamily="18" charset="0"/>
            </a:endParaRPr>
          </a:p>
          <a:p>
            <a:pPr marL="0" indent="0">
              <a:buNone/>
            </a:pPr>
            <a:endParaRPr lang="fr-BE" sz="2000" dirty="0">
              <a:latin typeface="Calibri"/>
              <a:ea typeface="Calibri"/>
              <a:cs typeface="Calibri"/>
            </a:endParaRPr>
          </a:p>
          <a:p>
            <a:pPr marL="0" indent="0">
              <a:buNone/>
            </a:pPr>
            <a:endParaRPr lang="fr-FR" dirty="0"/>
          </a:p>
          <a:p>
            <a:pPr marL="1599565" lvl="2" indent="-380365"/>
            <a:endParaRPr lang="fr-FR" dirty="0"/>
          </a:p>
          <a:p>
            <a:pPr marL="0" indent="0">
              <a:buNone/>
            </a:pPr>
            <a:endParaRPr lang="fr-BE" dirty="0"/>
          </a:p>
        </p:txBody>
      </p:sp>
      <p:sp>
        <p:nvSpPr>
          <p:cNvPr id="5" name="ZoneTexte 4">
            <a:extLst>
              <a:ext uri="{FF2B5EF4-FFF2-40B4-BE49-F238E27FC236}">
                <a16:creationId xmlns:a16="http://schemas.microsoft.com/office/drawing/2014/main" id="{D8B6049A-5891-DA10-F56C-41326374179D}"/>
              </a:ext>
            </a:extLst>
          </p:cNvPr>
          <p:cNvSpPr txBox="1"/>
          <p:nvPr/>
        </p:nvSpPr>
        <p:spPr>
          <a:xfrm>
            <a:off x="566788" y="245467"/>
            <a:ext cx="10679131" cy="954107"/>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Il existe plusieurs types de marché public, en fonction en particulier du montant du marché envisagé. </a:t>
            </a:r>
            <a:endParaRPr lang="fr-BE" sz="2800"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7D2195D0-CCDA-B5C2-8AEE-0BD7B6B792F7}"/>
              </a:ext>
            </a:extLst>
          </p:cNvPr>
          <p:cNvSpPr txBox="1"/>
          <p:nvPr/>
        </p:nvSpPr>
        <p:spPr>
          <a:xfrm>
            <a:off x="566788" y="1413131"/>
            <a:ext cx="10513888" cy="2246769"/>
          </a:xfrm>
          <a:prstGeom prst="rect">
            <a:avLst/>
          </a:prstGeom>
          <a:noFill/>
        </p:spPr>
        <p:txBody>
          <a:bodyPr wrap="square" lIns="91440" tIns="45720" rIns="91440" bIns="45720" rtlCol="0" anchor="t">
            <a:spAutoFit/>
          </a:bodyPr>
          <a:lstStyle/>
          <a:p>
            <a:r>
              <a:rPr lang="fr-FR" sz="2800" b="1" dirty="0">
                <a:latin typeface="Times New Roman" panose="02020603050405020304" pitchFamily="18" charset="0"/>
                <a:cs typeface="Times New Roman" panose="02020603050405020304" pitchFamily="18" charset="0"/>
              </a:rPr>
              <a:t>Pour l’IFEC : </a:t>
            </a:r>
          </a:p>
          <a:p>
            <a:endParaRPr lang="fr-FR" sz="2800" b="1" dirty="0">
              <a:latin typeface="Times New Roman" panose="02020603050405020304" pitchFamily="18" charset="0"/>
              <a:cs typeface="Times New Roman" panose="02020603050405020304" pitchFamily="18" charset="0"/>
            </a:endParaRPr>
          </a:p>
          <a:p>
            <a:endParaRPr lang="fr-FR" sz="2800" b="1" dirty="0">
              <a:latin typeface="Times New Roman" panose="02020603050405020304" pitchFamily="18" charset="0"/>
              <a:cs typeface="Times New Roman" panose="02020603050405020304" pitchFamily="18" charset="0"/>
              <a:sym typeface="Wingdings" panose="05000000000000000000" pitchFamily="2" charset="2"/>
            </a:endParaRPr>
          </a:p>
          <a:p>
            <a:pPr marL="457200" indent="-457200">
              <a:buFont typeface="Wingdings" panose="05000000000000000000" pitchFamily="2" charset="2"/>
              <a:buChar char="à"/>
            </a:pPr>
            <a:r>
              <a:rPr lang="fr-FR" sz="2800" b="1" dirty="0">
                <a:latin typeface="Times New Roman"/>
                <a:cs typeface="Times New Roman"/>
                <a:sym typeface="Wingdings" panose="05000000000000000000" pitchFamily="2" charset="2"/>
              </a:rPr>
              <a:t>1</a:t>
            </a:r>
            <a:r>
              <a:rPr lang="fr-FR" sz="2800" b="1" baseline="30000" dirty="0">
                <a:latin typeface="Times New Roman"/>
                <a:cs typeface="Times New Roman"/>
                <a:sym typeface="Wingdings" panose="05000000000000000000" pitchFamily="2" charset="2"/>
              </a:rPr>
              <a:t>ère</a:t>
            </a:r>
            <a:r>
              <a:rPr lang="fr-FR" sz="2800" b="1" dirty="0">
                <a:latin typeface="Times New Roman"/>
                <a:cs typeface="Times New Roman"/>
                <a:sym typeface="Wingdings" panose="05000000000000000000" pitchFamily="2" charset="2"/>
              </a:rPr>
              <a:t> étape : constitution d’un "stock" de formations (pour 3 ans)</a:t>
            </a:r>
            <a:endParaRPr lang="fr-FR"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à"/>
            </a:pPr>
            <a:r>
              <a:rPr lang="fr-FR" sz="2800" b="1" dirty="0">
                <a:latin typeface="Times New Roman" panose="02020603050405020304" pitchFamily="18" charset="0"/>
                <a:cs typeface="Times New Roman" panose="02020603050405020304" pitchFamily="18" charset="0"/>
                <a:sym typeface="Wingdings" panose="05000000000000000000" pitchFamily="2" charset="2"/>
              </a:rPr>
              <a:t>2</a:t>
            </a:r>
            <a:r>
              <a:rPr lang="fr-FR" sz="2800" b="1" baseline="30000" dirty="0">
                <a:latin typeface="Times New Roman" panose="02020603050405020304" pitchFamily="18" charset="0"/>
                <a:cs typeface="Times New Roman" panose="02020603050405020304" pitchFamily="18" charset="0"/>
                <a:sym typeface="Wingdings" panose="05000000000000000000" pitchFamily="2" charset="2"/>
              </a:rPr>
              <a:t>e</a:t>
            </a:r>
            <a:r>
              <a:rPr lang="fr-FR" sz="2800" b="1" dirty="0">
                <a:latin typeface="Times New Roman" panose="02020603050405020304" pitchFamily="18" charset="0"/>
                <a:cs typeface="Times New Roman" panose="02020603050405020304" pitchFamily="18" charset="0"/>
                <a:sym typeface="Wingdings" panose="05000000000000000000" pitchFamily="2" charset="2"/>
              </a:rPr>
              <a:t> étape : programmation dans les divers dispositifs de formation</a:t>
            </a: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19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panose="02020603050405020304" pitchFamily="18" charset="0"/>
                <a:cs typeface="Times New Roman" panose="02020603050405020304" pitchFamily="18" charset="0"/>
              </a:rPr>
              <a:t>Procédure de passation</a:t>
            </a:r>
            <a:endParaRPr lang="fr-BE" sz="40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359596" y="1518459"/>
            <a:ext cx="10870424" cy="4861793"/>
          </a:xfrm>
        </p:spPr>
        <p:txBody>
          <a:bodyPr vert="horz" lIns="91440" tIns="45720" rIns="91440" bIns="45720" rtlCol="0" anchor="t">
            <a:normAutofit lnSpcReduction="10000"/>
          </a:bodyPr>
          <a:lstStyle/>
          <a:p>
            <a:pPr marL="0" indent="0">
              <a:buNone/>
            </a:pPr>
            <a:endParaRPr lang="fr-FR" sz="2200" b="1" dirty="0">
              <a:latin typeface="+mn-lt"/>
              <a:ea typeface="Roboto"/>
              <a:cs typeface="Arial"/>
            </a:endParaRPr>
          </a:p>
          <a:p>
            <a:pPr marL="989330" lvl="1" indent="-380365">
              <a:buFont typeface="Wingdings" panose="05000000000000000000" pitchFamily="2" charset="2"/>
              <a:buChar char="q"/>
            </a:pPr>
            <a:r>
              <a:rPr lang="fr-FR" sz="2600" b="1" dirty="0">
                <a:latin typeface="Times New Roman" panose="02020603050405020304" pitchFamily="18" charset="0"/>
                <a:ea typeface="Roboto"/>
                <a:cs typeface="Times New Roman" panose="02020603050405020304" pitchFamily="18" charset="0"/>
              </a:rPr>
              <a:t>Publication préalable : </a:t>
            </a:r>
            <a:r>
              <a:rPr lang="fr-FR" sz="2600" i="1" dirty="0">
                <a:latin typeface="Times New Roman" panose="02020603050405020304" pitchFamily="18" charset="0"/>
                <a:ea typeface="Roboto"/>
                <a:cs typeface="Times New Roman" panose="02020603050405020304" pitchFamily="18" charset="0"/>
              </a:rPr>
              <a:t>elle permet aux soumissionnaires de prendre connaissance de notre marché  publié via la plateforme fédérale </a:t>
            </a:r>
            <a:r>
              <a:rPr lang="fr-FR" sz="2600" b="1" i="1" dirty="0">
                <a:latin typeface="Times New Roman" panose="02020603050405020304" pitchFamily="18" charset="0"/>
                <a:ea typeface="Roboto"/>
                <a:cs typeface="Times New Roman" panose="02020603050405020304" pitchFamily="18" charset="0"/>
              </a:rPr>
              <a:t>e-procurement</a:t>
            </a:r>
            <a:r>
              <a:rPr lang="fr-FR" sz="2600" b="1" dirty="0">
                <a:latin typeface="Times New Roman" panose="02020603050405020304" pitchFamily="18" charset="0"/>
                <a:ea typeface="Roboto"/>
                <a:cs typeface="Times New Roman" panose="02020603050405020304" pitchFamily="18" charset="0"/>
              </a:rPr>
              <a:t>. </a:t>
            </a:r>
            <a:endParaRPr lang="fr-FR" sz="2600" b="1" dirty="0">
              <a:latin typeface="Times New Roman" panose="02020603050405020304" pitchFamily="18" charset="0"/>
              <a:cs typeface="Times New Roman" panose="02020603050405020304" pitchFamily="18" charset="0"/>
            </a:endParaRPr>
          </a:p>
          <a:p>
            <a:pPr marL="989330" lvl="1" indent="-380365">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Un </a:t>
            </a:r>
            <a:r>
              <a:rPr lang="fr-FR" sz="2600" b="1" dirty="0">
                <a:latin typeface="Times New Roman" panose="02020603050405020304" pitchFamily="18" charset="0"/>
                <a:ea typeface="Roboto"/>
                <a:cs typeface="Times New Roman" panose="02020603050405020304" pitchFamily="18" charset="0"/>
              </a:rPr>
              <a:t>cahier spécial des charges (CSC) </a:t>
            </a:r>
            <a:r>
              <a:rPr lang="fr-FR" sz="2600" dirty="0">
                <a:latin typeface="Times New Roman" panose="02020603050405020304" pitchFamily="18" charset="0"/>
                <a:ea typeface="Roboto"/>
                <a:cs typeface="Times New Roman" panose="02020603050405020304" pitchFamily="18" charset="0"/>
              </a:rPr>
              <a:t>qui explicite les modalités du marché</a:t>
            </a:r>
          </a:p>
          <a:p>
            <a:pPr marL="989330" lvl="1" indent="-380365">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Le marché est divisé en </a:t>
            </a:r>
            <a:r>
              <a:rPr lang="fr-FR" sz="2600" b="1" dirty="0">
                <a:latin typeface="Times New Roman" panose="02020603050405020304" pitchFamily="18" charset="0"/>
                <a:ea typeface="Roboto"/>
                <a:cs typeface="Times New Roman" panose="02020603050405020304" pitchFamily="18" charset="0"/>
              </a:rPr>
              <a:t>lots : </a:t>
            </a:r>
            <a:r>
              <a:rPr lang="fr-FR" sz="2600" dirty="0">
                <a:latin typeface="Times New Roman" panose="02020603050405020304" pitchFamily="18" charset="0"/>
                <a:ea typeface="Roboto"/>
                <a:cs typeface="Times New Roman" panose="02020603050405020304" pitchFamily="18" charset="0"/>
              </a:rPr>
              <a:t>l’analyse et le classement des soumissionnaires se fait par lot</a:t>
            </a:r>
          </a:p>
          <a:p>
            <a:pPr marL="989330" lvl="1" indent="-380365">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Validité du marché : la soumission se fait pour les années scolaires</a:t>
            </a:r>
          </a:p>
          <a:p>
            <a:pPr marL="1598915" lvl="2" indent="-380365">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2024-2025</a:t>
            </a:r>
          </a:p>
          <a:p>
            <a:pPr marL="1598915" lvl="2" indent="-380365">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2025-2026</a:t>
            </a:r>
          </a:p>
          <a:p>
            <a:pPr marL="1598915" lvl="2" indent="-380365">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2026-2027</a:t>
            </a:r>
          </a:p>
          <a:p>
            <a:pPr marL="989330" lvl="1" indent="-380365"/>
            <a:endParaRPr lang="fr-FR" sz="2400" b="1" dirty="0">
              <a:latin typeface="Times New Roman" panose="02020603050405020304" pitchFamily="18" charset="0"/>
              <a:ea typeface="Roboto"/>
              <a:cs typeface="Times New Roman" panose="02020603050405020304" pitchFamily="18" charset="0"/>
            </a:endParaRPr>
          </a:p>
          <a:p>
            <a:pPr marL="989330" lvl="1" indent="-380365"/>
            <a:endParaRPr lang="fr-FR" sz="2400" dirty="0">
              <a:latin typeface="Times New Roman" panose="02020603050405020304" pitchFamily="18" charset="0"/>
              <a:cs typeface="Times New Roman" panose="02020603050405020304" pitchFamily="18" charset="0"/>
            </a:endParaRPr>
          </a:p>
          <a:p>
            <a:pPr marL="1599565" lvl="2" indent="-380365"/>
            <a:endParaRPr lang="fr-FR" dirty="0"/>
          </a:p>
          <a:p>
            <a:pPr marL="304165" indent="-304165"/>
            <a:endParaRPr lang="fr-BE" dirty="0"/>
          </a:p>
        </p:txBody>
      </p:sp>
    </p:spTree>
    <p:extLst>
      <p:ext uri="{BB962C8B-B14F-4D97-AF65-F5344CB8AC3E}">
        <p14:creationId xmlns:p14="http://schemas.microsoft.com/office/powerpoint/2010/main" val="136632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43"/>
          <p:cNvSpPr txBox="1">
            <a:spLocks noGrp="1"/>
          </p:cNvSpPr>
          <p:nvPr>
            <p:ph type="title"/>
          </p:nvPr>
        </p:nvSpPr>
        <p:spPr>
          <a:xfrm>
            <a:off x="1352551" y="1924051"/>
            <a:ext cx="3865083" cy="3022683"/>
          </a:xfrm>
          <a:prstGeom prst="rect">
            <a:avLst/>
          </a:prstGeom>
        </p:spPr>
        <p:txBody>
          <a:bodyPr spcFirstLastPara="1" vert="horz" wrap="square" lIns="121900" tIns="121900" rIns="121900" bIns="121900" rtlCol="0" anchor="ctr" anchorCtr="0">
            <a:noAutofit/>
          </a:bodyPr>
          <a:lstStyle/>
          <a:p>
            <a:r>
              <a:rPr lang="en" dirty="0">
                <a:solidFill>
                  <a:srgbClr val="932961"/>
                </a:solidFill>
              </a:rPr>
              <a:t>04</a:t>
            </a:r>
            <a:endParaRPr dirty="0">
              <a:solidFill>
                <a:srgbClr val="932961"/>
              </a:solidFill>
            </a:endParaRPr>
          </a:p>
        </p:txBody>
      </p:sp>
      <p:sp>
        <p:nvSpPr>
          <p:cNvPr id="1132" name="Google Shape;1132;p43"/>
          <p:cNvSpPr txBox="1">
            <a:spLocks noGrp="1"/>
          </p:cNvSpPr>
          <p:nvPr>
            <p:ph type="ctrTitle" idx="2"/>
          </p:nvPr>
        </p:nvSpPr>
        <p:spPr>
          <a:xfrm>
            <a:off x="5049127" y="2613215"/>
            <a:ext cx="6974367" cy="2010400"/>
          </a:xfrm>
          <a:prstGeom prst="rect">
            <a:avLst/>
          </a:prstGeom>
        </p:spPr>
        <p:txBody>
          <a:bodyPr spcFirstLastPara="1" vert="horz" wrap="square" lIns="121900" tIns="121900" rIns="121900" bIns="121900" rtlCol="0" anchor="ctr" anchorCtr="0">
            <a:noAutofit/>
          </a:bodyPr>
          <a:lstStyle/>
          <a:p>
            <a:r>
              <a:rPr lang="en-US" dirty="0">
                <a:solidFill>
                  <a:schemeClr val="tx1"/>
                </a:solidFill>
                <a:latin typeface="Times New Roman" panose="02020603050405020304" pitchFamily="18" charset="0"/>
                <a:cs typeface="Times New Roman" panose="02020603050405020304" pitchFamily="18" charset="0"/>
              </a:rPr>
              <a:t>Description de la </a:t>
            </a:r>
            <a:r>
              <a:rPr lang="en-US" dirty="0" err="1">
                <a:solidFill>
                  <a:schemeClr val="tx1"/>
                </a:solidFill>
                <a:latin typeface="Times New Roman" panose="02020603050405020304" pitchFamily="18" charset="0"/>
                <a:cs typeface="Times New Roman" panose="02020603050405020304" pitchFamily="18" charset="0"/>
              </a:rPr>
              <a:t>procédure</a:t>
            </a:r>
            <a:r>
              <a:rPr lang="en-US" dirty="0">
                <a:solidFill>
                  <a:schemeClr val="tx1"/>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9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2"/>
                                        </p:tgtEl>
                                        <p:attrNameLst>
                                          <p:attrName>style.visibility</p:attrName>
                                        </p:attrNameLst>
                                      </p:cBhvr>
                                      <p:to>
                                        <p:strVal val="visible"/>
                                      </p:to>
                                    </p:set>
                                    <p:animEffect transition="in" filter="fade">
                                      <p:cBhvr>
                                        <p:cTn id="10" dur="5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0"/>
      <p:bldP spid="1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6E3E240-C620-31B8-7ECB-3362EB24B9A6}"/>
              </a:ext>
            </a:extLst>
          </p:cNvPr>
          <p:cNvSpPr txBox="1"/>
          <p:nvPr/>
        </p:nvSpPr>
        <p:spPr>
          <a:xfrm>
            <a:off x="978958" y="912812"/>
            <a:ext cx="97811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t>https://enseignement.catholique.be/appel-doffres/</a:t>
            </a:r>
            <a:endParaRPr lang="fr-FR" sz="2400" b="1">
              <a:cs typeface="Arial"/>
            </a:endParaRPr>
          </a:p>
        </p:txBody>
      </p:sp>
      <p:pic>
        <p:nvPicPr>
          <p:cNvPr id="5" name="Image 4" descr="Une image contenant texte, Appareils électroniques, capture d’écran, ordinateur&#10;&#10;Description générée automatiquement">
            <a:extLst>
              <a:ext uri="{FF2B5EF4-FFF2-40B4-BE49-F238E27FC236}">
                <a16:creationId xmlns:a16="http://schemas.microsoft.com/office/drawing/2014/main" id="{A2A8E27E-62C6-A4FD-CCCF-AF0ED7C2D3A8}"/>
              </a:ext>
            </a:extLst>
          </p:cNvPr>
          <p:cNvPicPr>
            <a:picLocks noChangeAspect="1"/>
          </p:cNvPicPr>
          <p:nvPr/>
        </p:nvPicPr>
        <p:blipFill>
          <a:blip r:embed="rId2"/>
          <a:stretch>
            <a:fillRect/>
          </a:stretch>
        </p:blipFill>
        <p:spPr>
          <a:xfrm>
            <a:off x="1051985" y="1525059"/>
            <a:ext cx="8796865" cy="4950882"/>
          </a:xfrm>
          <a:prstGeom prst="rect">
            <a:avLst/>
          </a:prstGeom>
        </p:spPr>
      </p:pic>
    </p:spTree>
    <p:extLst>
      <p:ext uri="{BB962C8B-B14F-4D97-AF65-F5344CB8AC3E}">
        <p14:creationId xmlns:p14="http://schemas.microsoft.com/office/powerpoint/2010/main" val="241124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9DD9FD6-30A3-15C3-33C0-89D5C9169100}"/>
              </a:ext>
            </a:extLst>
          </p:cNvPr>
          <p:cNvSpPr>
            <a:spLocks noGrp="1"/>
          </p:cNvSpPr>
          <p:nvPr>
            <p:ph type="title"/>
          </p:nvPr>
        </p:nvSpPr>
        <p:spPr>
          <a:xfrm>
            <a:off x="298580" y="103060"/>
            <a:ext cx="10880559" cy="1002531"/>
          </a:xfrm>
        </p:spPr>
        <p:txBody>
          <a:bodyPr>
            <a:normAutofit fontScale="90000"/>
          </a:bodyPr>
          <a:lstStyle/>
          <a:p>
            <a:r>
              <a:rPr lang="fr-FR" sz="4000" dirty="0">
                <a:latin typeface="Times New Roman"/>
                <a:cs typeface="Times New Roman"/>
              </a:rPr>
              <a:t>Point de référence : le programme général de formation</a:t>
            </a:r>
            <a:endParaRPr lang="fr-BE" sz="28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6B7AE164-4B82-854F-A748-EAD7FB39201E}"/>
              </a:ext>
            </a:extLst>
          </p:cNvPr>
          <p:cNvSpPr txBox="1"/>
          <p:nvPr/>
        </p:nvSpPr>
        <p:spPr>
          <a:xfrm>
            <a:off x="406449" y="1260200"/>
            <a:ext cx="10654301" cy="4955203"/>
          </a:xfrm>
          <a:prstGeom prst="rect">
            <a:avLst/>
          </a:prstGeom>
          <a:noFill/>
        </p:spPr>
        <p:txBody>
          <a:bodyPr wrap="square" lIns="91440" tIns="45720" rIns="91440" bIns="45720" rtlCol="0" anchor="t">
            <a:spAutoFit/>
          </a:bodyPr>
          <a:lstStyle/>
          <a:p>
            <a:endParaRPr lang="fr-FR" sz="28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Par Décret,  obligation de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complémentarité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et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non-concurrence</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entre les propositions de formation de l’opérateur inter-réseaux (IFPC) et des réseaux (dont l’enseignement catholique). </a:t>
            </a:r>
          </a:p>
          <a:p>
            <a:pPr marL="800100" lvl="1" indent="-342900">
              <a:buFont typeface="Wingdings" panose="05000000000000000000" pitchFamily="2" charset="2"/>
              <a:buChar char="q"/>
            </a:pPr>
            <a:r>
              <a:rPr lang="fr-FR" sz="2400" dirty="0">
                <a:effectLst/>
                <a:latin typeface="Times New Roman"/>
                <a:ea typeface="Calibri"/>
                <a:cs typeface="Times New Roman"/>
              </a:rPr>
              <a:t>Au niveau de l’Enseignement catholique, les </a:t>
            </a:r>
            <a:r>
              <a:rPr lang="fr-FR" sz="2400" dirty="0">
                <a:latin typeface="Times New Roman"/>
                <a:ea typeface="Calibri"/>
                <a:cs typeface="Times New Roman"/>
              </a:rPr>
              <a:t>propositions de formations doivent s’inscrire dans le cadre du </a:t>
            </a:r>
            <a:r>
              <a:rPr lang="fr-FR" sz="2400" b="1" dirty="0">
                <a:solidFill>
                  <a:srgbClr val="FF0000"/>
                </a:solidFill>
                <a:latin typeface="Times New Roman"/>
                <a:ea typeface="Calibri"/>
                <a:cs typeface="Times New Roman"/>
              </a:rPr>
              <a:t>programme </a:t>
            </a:r>
            <a:r>
              <a:rPr lang="fr-FR" sz="2400" b="1" dirty="0">
                <a:solidFill>
                  <a:srgbClr val="FF0000"/>
                </a:solidFill>
                <a:effectLst/>
                <a:latin typeface="Times New Roman"/>
                <a:ea typeface="Calibri"/>
                <a:cs typeface="Times New Roman"/>
              </a:rPr>
              <a:t>général de formation 2023-2029</a:t>
            </a:r>
            <a:r>
              <a:rPr lang="fr-FR" sz="2400" dirty="0">
                <a:effectLst/>
                <a:latin typeface="Times New Roman"/>
                <a:ea typeface="Calibri"/>
                <a:cs typeface="Times New Roman"/>
              </a:rPr>
              <a:t> avalisé par le Gouvernement.</a:t>
            </a:r>
          </a:p>
          <a:p>
            <a:pPr marL="800100" lvl="1" indent="-342900">
              <a:buFont typeface="Wingdings" panose="05000000000000000000" pitchFamily="2" charset="2"/>
              <a:buChar char="q"/>
            </a:pPr>
            <a:r>
              <a:rPr lang="fr-FR" sz="2400" dirty="0">
                <a:latin typeface="Times New Roman" panose="02020603050405020304" pitchFamily="18" charset="0"/>
                <a:ea typeface="Calibri" panose="020F0502020204030204" pitchFamily="34" charset="0"/>
                <a:cs typeface="Times New Roman" panose="02020603050405020304" pitchFamily="18" charset="0"/>
              </a:rPr>
              <a:t>Ce programme général,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à partir d’orientations et de thèmes communs, se déploie en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intitulés génériques</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et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objectifs génériques</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propres au réseau.</a:t>
            </a:r>
          </a:p>
          <a:p>
            <a:pPr marL="800100" lvl="1" indent="-342900">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offres de formation doivent répondre dans leurs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intitulés</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et leurs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contenus aux objectifs génériques</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p>
          <a:p>
            <a:pPr lvl="1"/>
            <a:r>
              <a:rPr 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coloration réseau</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 de manière à être complémentaires d’offres inter-réseaux sur les mêmes thèmes</a:t>
            </a:r>
            <a:r>
              <a:rPr lang="fr-FR"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458144"/>
      </p:ext>
    </p:extLst>
  </p:cSld>
  <p:clrMapOvr>
    <a:masterClrMapping/>
  </p:clrMapOvr>
  <p:extLst>
    <p:ext uri="{6950BFC3-D8DA-4A85-94F7-54DA5524770B}">
      <p188:commentRel xmlns:p188="http://schemas.microsoft.com/office/powerpoint/2018/8/main" xmlns=""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9DD9FD6-30A3-15C3-33C0-89D5C9169100}"/>
              </a:ext>
            </a:extLst>
          </p:cNvPr>
          <p:cNvSpPr>
            <a:spLocks noGrp="1"/>
          </p:cNvSpPr>
          <p:nvPr>
            <p:ph type="title"/>
          </p:nvPr>
        </p:nvSpPr>
        <p:spPr>
          <a:xfrm>
            <a:off x="298580" y="103060"/>
            <a:ext cx="10880559" cy="1002531"/>
          </a:xfrm>
        </p:spPr>
        <p:txBody>
          <a:bodyPr>
            <a:normAutofit/>
          </a:bodyPr>
          <a:lstStyle/>
          <a:p>
            <a:r>
              <a:rPr lang="fr-FR" sz="4000" dirty="0">
                <a:latin typeface="Times New Roman"/>
                <a:cs typeface="Times New Roman"/>
              </a:rPr>
              <a:t>Segmentation du marché en lots</a:t>
            </a:r>
            <a:endParaRPr lang="fr-FR" sz="40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6B7AE164-4B82-854F-A748-EAD7FB39201E}"/>
              </a:ext>
            </a:extLst>
          </p:cNvPr>
          <p:cNvSpPr txBox="1"/>
          <p:nvPr/>
        </p:nvSpPr>
        <p:spPr>
          <a:xfrm>
            <a:off x="594188" y="1105591"/>
            <a:ext cx="10654301" cy="3539430"/>
          </a:xfrm>
          <a:prstGeom prst="rect">
            <a:avLst/>
          </a:prstGeom>
          <a:noFill/>
        </p:spPr>
        <p:txBody>
          <a:bodyPr wrap="square" lIns="91440" tIns="45720" rIns="91440" bIns="45720" rtlCol="0" anchor="t">
            <a:spAutoFit/>
          </a:bodyPr>
          <a:lstStyle/>
          <a:p>
            <a:endParaRPr lang="fr-FR" sz="28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q"/>
            </a:pPr>
            <a:r>
              <a:rPr lang="fr-FR" sz="2800" dirty="0">
                <a:latin typeface="Times New Roman" panose="02020603050405020304" pitchFamily="18" charset="0"/>
                <a:cs typeface="Times New Roman" panose="02020603050405020304" pitchFamily="18" charset="0"/>
              </a:rPr>
              <a:t>1 lot = 1 intitulé générique du programme général </a:t>
            </a:r>
          </a:p>
          <a:p>
            <a:pPr lvl="1"/>
            <a:endParaRPr lang="fr-FR" sz="2800" dirty="0">
              <a:latin typeface="Times New Roman"/>
              <a:cs typeface="Times New Roman"/>
            </a:endParaRPr>
          </a:p>
          <a:p>
            <a:pPr marL="914400" lvl="1" indent="-457200">
              <a:buFont typeface="Wingdings" panose="05000000000000000000" pitchFamily="2" charset="2"/>
              <a:buChar char="q"/>
            </a:pPr>
            <a:r>
              <a:rPr lang="fr-FR" sz="2800" dirty="0">
                <a:latin typeface="Times New Roman"/>
                <a:cs typeface="Times New Roman"/>
              </a:rPr>
              <a:t>259 lots (en distinguant fondamental et secondaire)</a:t>
            </a:r>
            <a:endParaRPr lang="fr-FR" sz="2800" dirty="0">
              <a:latin typeface="Times New Roman" panose="02020603050405020304" pitchFamily="18" charset="0"/>
              <a:cs typeface="Times New Roman" panose="02020603050405020304" pitchFamily="18" charset="0"/>
            </a:endParaRPr>
          </a:p>
          <a:p>
            <a:pPr lvl="1"/>
            <a:endParaRPr lang="fr-FR" sz="2800" dirty="0">
              <a:latin typeface="Times New Roman"/>
              <a:cs typeface="Times New Roman"/>
            </a:endParaRPr>
          </a:p>
          <a:p>
            <a:pPr marL="914400" lvl="1" indent="-457200">
              <a:buFont typeface="Wingdings" panose="05000000000000000000" pitchFamily="2" charset="2"/>
              <a:buChar char="q"/>
            </a:pPr>
            <a:r>
              <a:rPr lang="fr-FR" sz="2800" dirty="0">
                <a:latin typeface="Times New Roman" panose="02020603050405020304" pitchFamily="18" charset="0"/>
                <a:cs typeface="Times New Roman" panose="02020603050405020304" pitchFamily="18" charset="0"/>
              </a:rPr>
              <a:t>Pour les disciplines : indication de la discipline dans le formulaire d’introduction des offres </a:t>
            </a:r>
          </a:p>
          <a:p>
            <a:pPr lvl="1"/>
            <a:endParaRPr lang="fr-F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17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65633B-BF57-E845-3521-81768E064215}"/>
              </a:ext>
            </a:extLst>
          </p:cNvPr>
          <p:cNvGraphicFramePr>
            <a:graphicFrameLocks noGrp="1"/>
          </p:cNvGraphicFramePr>
          <p:nvPr>
            <p:extLst>
              <p:ext uri="{D42A27DB-BD31-4B8C-83A1-F6EECF244321}">
                <p14:modId xmlns:p14="http://schemas.microsoft.com/office/powerpoint/2010/main" val="3261123308"/>
              </p:ext>
            </p:extLst>
          </p:nvPr>
        </p:nvGraphicFramePr>
        <p:xfrm>
          <a:off x="254000" y="588210"/>
          <a:ext cx="11438615" cy="5414010"/>
        </p:xfrm>
        <a:graphic>
          <a:graphicData uri="http://schemas.openxmlformats.org/drawingml/2006/table">
            <a:tbl>
              <a:tblPr firstRow="1" bandRow="1">
                <a:tableStyleId>{5C22544A-7EE6-4342-B048-85BDC9FD1C3A}</a:tableStyleId>
              </a:tblPr>
              <a:tblGrid>
                <a:gridCol w="1102894">
                  <a:extLst>
                    <a:ext uri="{9D8B030D-6E8A-4147-A177-3AD203B41FA5}">
                      <a16:colId xmlns:a16="http://schemas.microsoft.com/office/drawing/2014/main" val="1554616150"/>
                    </a:ext>
                  </a:extLst>
                </a:gridCol>
                <a:gridCol w="1183105">
                  <a:extLst>
                    <a:ext uri="{9D8B030D-6E8A-4147-A177-3AD203B41FA5}">
                      <a16:colId xmlns:a16="http://schemas.microsoft.com/office/drawing/2014/main" val="1694188232"/>
                    </a:ext>
                  </a:extLst>
                </a:gridCol>
                <a:gridCol w="2185735">
                  <a:extLst>
                    <a:ext uri="{9D8B030D-6E8A-4147-A177-3AD203B41FA5}">
                      <a16:colId xmlns:a16="http://schemas.microsoft.com/office/drawing/2014/main" val="3869565482"/>
                    </a:ext>
                  </a:extLst>
                </a:gridCol>
                <a:gridCol w="1523999">
                  <a:extLst>
                    <a:ext uri="{9D8B030D-6E8A-4147-A177-3AD203B41FA5}">
                      <a16:colId xmlns:a16="http://schemas.microsoft.com/office/drawing/2014/main" val="2046064290"/>
                    </a:ext>
                  </a:extLst>
                </a:gridCol>
                <a:gridCol w="2001268">
                  <a:extLst>
                    <a:ext uri="{9D8B030D-6E8A-4147-A177-3AD203B41FA5}">
                      <a16:colId xmlns:a16="http://schemas.microsoft.com/office/drawing/2014/main" val="3720440503"/>
                    </a:ext>
                  </a:extLst>
                </a:gridCol>
                <a:gridCol w="3441614">
                  <a:extLst>
                    <a:ext uri="{9D8B030D-6E8A-4147-A177-3AD203B41FA5}">
                      <a16:colId xmlns:a16="http://schemas.microsoft.com/office/drawing/2014/main" val="157891039"/>
                    </a:ext>
                  </a:extLst>
                </a:gridCol>
              </a:tblGrid>
              <a:tr h="661548">
                <a:tc>
                  <a:txBody>
                    <a:bodyPr/>
                    <a:lstStyle/>
                    <a:p>
                      <a:pPr algn="ctr" fontAlgn="t"/>
                      <a:r>
                        <a:rPr lang="en-US" sz="1600" b="1" i="0" u="none" strike="noStrike" dirty="0" err="1">
                          <a:solidFill>
                            <a:srgbClr val="000000"/>
                          </a:solidFill>
                          <a:effectLst/>
                          <a:latin typeface="Calibri"/>
                        </a:rPr>
                        <a:t>Numéros</a:t>
                      </a:r>
                      <a:r>
                        <a:rPr lang="en-US" sz="1600" b="1" i="0" u="none" strike="noStrike" dirty="0">
                          <a:solidFill>
                            <a:srgbClr val="000000"/>
                          </a:solidFill>
                          <a:effectLst/>
                          <a:latin typeface="Calibri"/>
                        </a:rPr>
                        <a:t> des lots</a:t>
                      </a:r>
                    </a:p>
                  </a:txBody>
                  <a:tcPr marL="9525" marR="9525" marT="9525" marB="0">
                    <a:lnL>
                      <a:noFill/>
                    </a:lnL>
                    <a:lnR>
                      <a:noFill/>
                    </a:lnR>
                    <a:lnT>
                      <a:noFill/>
                    </a:lnT>
                    <a:lnB>
                      <a:noFill/>
                    </a:lnB>
                    <a:solidFill>
                      <a:srgbClr val="FFFF00"/>
                    </a:solidFill>
                  </a:tcPr>
                </a:tc>
                <a:tc>
                  <a:txBody>
                    <a:bodyPr/>
                    <a:lstStyle/>
                    <a:p>
                      <a:pPr algn="ctr" fontAlgn="t"/>
                      <a:r>
                        <a:rPr lang="en-US" sz="1600" b="1" i="0" u="none" strike="noStrike" dirty="0">
                          <a:solidFill>
                            <a:srgbClr val="000000"/>
                          </a:solidFill>
                          <a:effectLst/>
                          <a:latin typeface="Calibri"/>
                        </a:rPr>
                        <a:t>Codes des lots</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t"/>
                      <a:r>
                        <a:rPr lang="en-US" sz="1600" b="1" i="0" u="none" strike="noStrike" dirty="0">
                          <a:solidFill>
                            <a:srgbClr val="000000"/>
                          </a:solidFill>
                          <a:effectLst/>
                          <a:latin typeface="Calibri"/>
                        </a:rPr>
                        <a:t>Orientations de formation</a:t>
                      </a:r>
                      <a:br>
                        <a:rPr lang="en-US" sz="1600" b="1" i="0" u="none" strike="noStrike" dirty="0">
                          <a:solidFill>
                            <a:srgbClr val="000000"/>
                          </a:solidFill>
                          <a:effectLst/>
                          <a:latin typeface="Calibri"/>
                        </a:rPr>
                      </a:br>
                      <a:endParaRPr lang="en-US" sz="16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1" i="0" u="none" strike="noStrike" dirty="0" err="1">
                          <a:solidFill>
                            <a:srgbClr val="000000"/>
                          </a:solidFill>
                          <a:effectLst/>
                          <a:latin typeface="Calibri"/>
                        </a:rPr>
                        <a:t>Thèmes</a:t>
                      </a:r>
                      <a:r>
                        <a:rPr lang="en-US" sz="1600" b="1" i="0" u="none" strike="noStrike" dirty="0">
                          <a:solidFill>
                            <a:srgbClr val="000000"/>
                          </a:solidFill>
                          <a:effectLst/>
                          <a:latin typeface="Calibri"/>
                        </a:rPr>
                        <a:t> de formation </a:t>
                      </a:r>
                      <a:br>
                        <a:rPr lang="en-US" sz="1600" b="1" i="0" u="none" strike="noStrike" dirty="0">
                          <a:solidFill>
                            <a:srgbClr val="000000"/>
                          </a:solidFill>
                          <a:effectLst/>
                          <a:latin typeface="Calibri"/>
                        </a:rPr>
                      </a:br>
                      <a:endParaRPr lang="en-US" sz="16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1" i="0" u="none" strike="noStrike" dirty="0" err="1">
                          <a:solidFill>
                            <a:srgbClr val="000000"/>
                          </a:solidFill>
                          <a:effectLst/>
                          <a:latin typeface="Calibri"/>
                        </a:rPr>
                        <a:t>Intitulés</a:t>
                      </a:r>
                      <a:r>
                        <a:rPr lang="en-US" sz="1600" b="1" i="0" u="none" strike="noStrike" dirty="0">
                          <a:solidFill>
                            <a:srgbClr val="000000"/>
                          </a:solidFill>
                          <a:effectLst/>
                          <a:latin typeface="Calibri"/>
                        </a:rPr>
                        <a:t> </a:t>
                      </a:r>
                      <a:r>
                        <a:rPr lang="en-US" sz="1600" b="1" i="0" u="none" strike="noStrike" dirty="0" err="1">
                          <a:solidFill>
                            <a:srgbClr val="000000"/>
                          </a:solidFill>
                          <a:effectLst/>
                          <a:latin typeface="Calibri"/>
                        </a:rPr>
                        <a:t>génériques</a:t>
                      </a:r>
                      <a:r>
                        <a:rPr lang="en-US" sz="1600" b="1" i="0" u="none" strike="noStrike" dirty="0">
                          <a:solidFill>
                            <a:srgbClr val="000000"/>
                          </a:solidFill>
                          <a:effectLst/>
                          <a:latin typeface="Calibri"/>
                        </a:rPr>
                        <a:t> de formation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1" i="0" u="none" strike="noStrike" dirty="0" err="1">
                          <a:solidFill>
                            <a:srgbClr val="000000"/>
                          </a:solidFill>
                          <a:effectLst/>
                          <a:latin typeface="Calibri"/>
                        </a:rPr>
                        <a:t>Objectifs</a:t>
                      </a:r>
                      <a:r>
                        <a:rPr lang="en-US" sz="1600" b="1" i="0" u="none" strike="noStrike" dirty="0">
                          <a:solidFill>
                            <a:srgbClr val="000000"/>
                          </a:solidFill>
                          <a:effectLst/>
                          <a:latin typeface="Calibri"/>
                        </a:rPr>
                        <a:t> de la formation</a:t>
                      </a:r>
                      <a:br>
                        <a:rPr lang="en-US" sz="1600" b="1" i="0" u="none" strike="noStrike" dirty="0">
                          <a:solidFill>
                            <a:srgbClr val="000000"/>
                          </a:solidFill>
                          <a:effectLst/>
                          <a:latin typeface="Calibri"/>
                        </a:rPr>
                      </a:br>
                      <a:endParaRPr lang="en-US" sz="16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85427266"/>
                  </a:ext>
                </a:extLst>
              </a:tr>
              <a:tr h="2646185">
                <a:tc>
                  <a:txBody>
                    <a:bodyPr/>
                    <a:lstStyle/>
                    <a:p>
                      <a:pPr algn="l" fontAlgn="t"/>
                      <a:r>
                        <a:rPr lang="en-US" sz="1600" b="1" i="0" u="none" strike="noStrike" dirty="0">
                          <a:solidFill>
                            <a:srgbClr val="000000"/>
                          </a:solidFill>
                          <a:effectLst/>
                          <a:latin typeface="Calibri"/>
                        </a:rPr>
                        <a:t>Lot n° 1</a:t>
                      </a:r>
                    </a:p>
                  </a:txBody>
                  <a:tcPr marL="9525" marR="9525" marT="9525" marB="0">
                    <a:lnL>
                      <a:noFill/>
                    </a:lnL>
                    <a:lnR>
                      <a:noFill/>
                    </a:lnR>
                    <a:lnT>
                      <a:noFill/>
                    </a:lnT>
                    <a:lnB>
                      <a:noFill/>
                    </a:lnB>
                  </a:tcPr>
                </a:tc>
                <a:tc>
                  <a:txBody>
                    <a:bodyPr/>
                    <a:lstStyle/>
                    <a:p>
                      <a:pPr algn="l" fontAlgn="t"/>
                      <a:r>
                        <a:rPr lang="en-US" sz="1600" b="1" i="0" u="none" strike="noStrike" dirty="0">
                          <a:solidFill>
                            <a:srgbClr val="000000"/>
                          </a:solidFill>
                          <a:effectLst/>
                          <a:latin typeface="Calibri"/>
                        </a:rPr>
                        <a:t>SECPG01</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800" b="0" i="0" u="none" strike="noStrike" dirty="0">
                          <a:solidFill>
                            <a:srgbClr val="000000"/>
                          </a:solidFill>
                          <a:effectLst/>
                          <a:latin typeface="Times New Roman"/>
                        </a:rPr>
                        <a:t>O.1 </a:t>
                      </a:r>
                      <a:r>
                        <a:rPr lang="en-US" sz="1800" b="0" i="0" u="none" strike="noStrike" err="1">
                          <a:solidFill>
                            <a:srgbClr val="000000"/>
                          </a:solidFill>
                          <a:effectLst/>
                          <a:latin typeface="Times New Roman"/>
                        </a:rPr>
                        <a:t>Mettre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en</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œuvre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l’approche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évolutive</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prise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en</a:t>
                      </a:r>
                      <a:r>
                        <a:rPr lang="en-US" sz="1800" b="0" i="0" u="none" strike="noStrike" dirty="0">
                          <a:solidFill>
                            <a:srgbClr val="000000"/>
                          </a:solidFill>
                          <a:effectLst/>
                          <a:latin typeface="Times New Roman"/>
                        </a:rPr>
                        <a:t> charge des </a:t>
                      </a:r>
                      <a:r>
                        <a:rPr lang="en-US" sz="1800" b="0" i="0" u="none" strike="noStrike" err="1">
                          <a:solidFill>
                            <a:srgbClr val="000000"/>
                          </a:solidFill>
                          <a:effectLst/>
                          <a:latin typeface="Times New Roman"/>
                        </a:rPr>
                        <a:t>difficultés</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ou</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besoins</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d’apprentissage</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tous</a:t>
                      </a:r>
                      <a:r>
                        <a:rPr lang="en-US" sz="1800" b="0" i="0" u="none" strike="noStrike" dirty="0">
                          <a:solidFill>
                            <a:srgbClr val="000000"/>
                          </a:solidFill>
                          <a:effectLst/>
                          <a:latin typeface="Times New Roman"/>
                        </a:rPr>
                        <a:t> les </a:t>
                      </a:r>
                      <a:r>
                        <a:rPr lang="en-US" sz="1800" b="0" i="0" u="none" strike="noStrike" err="1">
                          <a:solidFill>
                            <a:srgbClr val="000000"/>
                          </a:solidFill>
                          <a:effectLst/>
                          <a:latin typeface="Times New Roman"/>
                        </a:rPr>
                        <a:t>élèves</a:t>
                      </a:r>
                      <a:r>
                        <a:rPr lang="en-US" sz="1800" b="0" i="0" u="none" strike="noStrike" dirty="0">
                          <a:solidFill>
                            <a:srgbClr val="000000"/>
                          </a:solidFill>
                          <a:effectLst/>
                          <a:latin typeface="Times New Roman"/>
                        </a:rPr>
                        <a:t> via </a:t>
                      </a:r>
                      <a:r>
                        <a:rPr lang="en-US" sz="1800" b="0" i="0" u="none" strike="noStrike" err="1">
                          <a:solidFill>
                            <a:srgbClr val="000000"/>
                          </a:solidFill>
                          <a:effectLst/>
                          <a:latin typeface="Times New Roman"/>
                        </a:rPr>
                        <a:t>notamment</a:t>
                      </a:r>
                      <a:r>
                        <a:rPr lang="en-US" sz="1800" b="0" i="0" u="none" strike="noStrike" dirty="0">
                          <a:solidFill>
                            <a:srgbClr val="000000"/>
                          </a:solidFill>
                          <a:effectLst/>
                          <a:latin typeface="Times New Roman"/>
                        </a:rPr>
                        <a:t> des pratiques de </a:t>
                      </a:r>
                      <a:r>
                        <a:rPr lang="en-US" sz="1800" b="0" i="0" u="none" strike="noStrike" err="1">
                          <a:solidFill>
                            <a:srgbClr val="000000"/>
                          </a:solidFill>
                          <a:effectLst/>
                          <a:latin typeface="Times New Roman"/>
                        </a:rPr>
                        <a:t>différenciation</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pédagogique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l’observation</a:t>
                      </a:r>
                      <a:r>
                        <a:rPr lang="en-US" sz="1800" b="0" i="0" u="none" strike="noStrike" dirty="0">
                          <a:solidFill>
                            <a:srgbClr val="000000"/>
                          </a:solidFill>
                          <a:effectLst/>
                          <a:latin typeface="Times New Roman"/>
                        </a:rPr>
                        <a:t> fine, et </a:t>
                      </a:r>
                      <a:r>
                        <a:rPr lang="en-US" sz="1800" b="0" i="0" u="none" strike="noStrike" err="1">
                          <a:solidFill>
                            <a:srgbClr val="000000"/>
                          </a:solidFill>
                          <a:effectLst/>
                          <a:latin typeface="Times New Roman"/>
                        </a:rPr>
                        <a:t>l'évaluation</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diagnostique</a:t>
                      </a:r>
                      <a:r>
                        <a:rPr lang="en-US" sz="1800" b="0" i="0" u="none" strike="noStrike" dirty="0">
                          <a:solidFill>
                            <a:srgbClr val="000000"/>
                          </a:solidFill>
                          <a:effectLst/>
                          <a:latin typeface="Times New Roman"/>
                        </a:rPr>
                        <a:t> et formative</a:t>
                      </a:r>
                      <a:br>
                        <a:rPr lang="en-US" sz="1800" b="0" i="0" u="none" strike="noStrike" dirty="0">
                          <a:solidFill>
                            <a:srgbClr val="000000"/>
                          </a:solidFill>
                          <a:effectLst/>
                          <a:latin typeface="Times New Roman"/>
                        </a:rPr>
                      </a:br>
                      <a:endParaRPr lang="en-US" sz="1800" b="0" i="0" u="none" strike="noStrike">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Times New Roman"/>
                        </a:rPr>
                        <a:t>1.1.Le </a:t>
                      </a:r>
                      <a:r>
                        <a:rPr lang="en-US" sz="1800" b="0" i="0" u="none" strike="noStrike" err="1">
                          <a:solidFill>
                            <a:srgbClr val="000000"/>
                          </a:solidFill>
                          <a:effectLst/>
                          <a:latin typeface="Times New Roman"/>
                        </a:rPr>
                        <a:t>sens</a:t>
                      </a:r>
                      <a:r>
                        <a:rPr lang="en-US" sz="1800" b="0" i="0" u="none" strike="noStrike" dirty="0">
                          <a:solidFill>
                            <a:srgbClr val="000000"/>
                          </a:solidFill>
                          <a:effectLst/>
                          <a:latin typeface="Times New Roman"/>
                        </a:rPr>
                        <a:t>, les </a:t>
                      </a:r>
                      <a:r>
                        <a:rPr lang="en-US" sz="1800" b="0" i="0" u="none" strike="noStrike" err="1">
                          <a:solidFill>
                            <a:srgbClr val="000000"/>
                          </a:solidFill>
                          <a:effectLst/>
                          <a:latin typeface="Times New Roman"/>
                        </a:rPr>
                        <a:t>enjeux</a:t>
                      </a:r>
                      <a:r>
                        <a:rPr lang="en-US" sz="1800" b="0" i="0" u="none" strike="noStrike" dirty="0">
                          <a:solidFill>
                            <a:srgbClr val="000000"/>
                          </a:solidFill>
                          <a:effectLst/>
                          <a:latin typeface="Times New Roman"/>
                        </a:rPr>
                        <a:t>, la </a:t>
                      </a:r>
                      <a:r>
                        <a:rPr lang="en-US" sz="1800" b="0" i="0" u="none" strike="noStrike" err="1">
                          <a:solidFill>
                            <a:srgbClr val="000000"/>
                          </a:solidFill>
                          <a:effectLst/>
                          <a:latin typeface="Times New Roman"/>
                        </a:rPr>
                        <a:t>philosophie</a:t>
                      </a:r>
                      <a:r>
                        <a:rPr lang="en-US" sz="1800" b="0" i="0" u="none" strike="noStrike" dirty="0">
                          <a:solidFill>
                            <a:srgbClr val="000000"/>
                          </a:solidFill>
                          <a:effectLst/>
                          <a:latin typeface="Times New Roman"/>
                        </a:rPr>
                        <a:t>, le cadre </a:t>
                      </a:r>
                      <a:r>
                        <a:rPr lang="en-US" sz="1800" b="0" i="0" u="none" strike="noStrike" err="1">
                          <a:solidFill>
                            <a:srgbClr val="000000"/>
                          </a:solidFill>
                          <a:effectLst/>
                          <a:latin typeface="Times New Roman"/>
                        </a:rPr>
                        <a:t>juridique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institutionnel</a:t>
                      </a:r>
                      <a:r>
                        <a:rPr lang="en-US" sz="1800" b="0" i="0" u="none" strike="noStrike" dirty="0">
                          <a:solidFill>
                            <a:srgbClr val="000000"/>
                          </a:solidFill>
                          <a:effectLst/>
                          <a:latin typeface="Times New Roman"/>
                        </a:rPr>
                        <a:t> et </a:t>
                      </a:r>
                      <a:r>
                        <a:rPr lang="en-US" sz="1800" b="0" i="0" u="none" strike="noStrike" err="1">
                          <a:solidFill>
                            <a:srgbClr val="000000"/>
                          </a:solidFill>
                          <a:effectLst/>
                          <a:latin typeface="Times New Roman"/>
                        </a:rPr>
                        <a:t>conceptuel</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l'approche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évolutive</a:t>
                      </a:r>
                      <a:endParaRPr lang="en-US" sz="1800" b="0" i="0" u="none" strike="noStrike">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Times New Roman"/>
                        </a:rPr>
                        <a:t>01. Mise </a:t>
                      </a:r>
                      <a:r>
                        <a:rPr lang="en-US" sz="1800" b="0" i="0" u="none" strike="noStrike" err="1">
                          <a:solidFill>
                            <a:srgbClr val="000000"/>
                          </a:solidFill>
                          <a:effectLst/>
                          <a:latin typeface="Times New Roman"/>
                        </a:rPr>
                        <a:t>en</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œuvre</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l'approche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évolutive</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prise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en</a:t>
                      </a:r>
                      <a:r>
                        <a:rPr lang="en-US" sz="1800" b="0" i="0" u="none" strike="noStrike" dirty="0">
                          <a:solidFill>
                            <a:srgbClr val="000000"/>
                          </a:solidFill>
                          <a:effectLst/>
                          <a:latin typeface="Times New Roman"/>
                        </a:rPr>
                        <a:t> charge de la </a:t>
                      </a:r>
                      <a:r>
                        <a:rPr lang="en-US" sz="1800" b="0" i="0" u="none" strike="noStrike" err="1">
                          <a:solidFill>
                            <a:srgbClr val="000000"/>
                          </a:solidFill>
                          <a:effectLst/>
                          <a:latin typeface="Times New Roman"/>
                        </a:rPr>
                        <a:t>difficulté</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ou</a:t>
                      </a:r>
                      <a:r>
                        <a:rPr lang="en-US" sz="1800" b="0" i="0" u="none" strike="noStrike" dirty="0">
                          <a:solidFill>
                            <a:srgbClr val="000000"/>
                          </a:solidFill>
                          <a:effectLst/>
                          <a:latin typeface="Times New Roman"/>
                        </a:rPr>
                        <a:t> du </a:t>
                      </a:r>
                      <a:r>
                        <a:rPr lang="en-US" sz="1800" b="0" i="0" u="none" strike="noStrike" err="1">
                          <a:solidFill>
                            <a:srgbClr val="000000"/>
                          </a:solidFill>
                          <a:effectLst/>
                          <a:latin typeface="Times New Roman"/>
                        </a:rPr>
                        <a:t>besoin</a:t>
                      </a:r>
                      <a:r>
                        <a:rPr lang="en-US" sz="1800" b="0" i="0" u="none" strike="noStrike" dirty="0">
                          <a:solidFill>
                            <a:srgbClr val="000000"/>
                          </a:solidFill>
                          <a:effectLst/>
                          <a:latin typeface="Times New Roman"/>
                        </a:rPr>
                        <a:t> au sein de </a:t>
                      </a:r>
                      <a:r>
                        <a:rPr lang="en-US" sz="1800" b="0" i="0" u="none" strike="noStrike" err="1">
                          <a:solidFill>
                            <a:srgbClr val="000000"/>
                          </a:solidFill>
                          <a:effectLst/>
                          <a:latin typeface="Times New Roman"/>
                        </a:rPr>
                        <a:t>mon</a:t>
                      </a:r>
                      <a:r>
                        <a:rPr lang="en-US" sz="1800" b="0" i="0" u="none" strike="noStrike" dirty="0">
                          <a:solidFill>
                            <a:srgbClr val="000000"/>
                          </a:solidFill>
                          <a:effectLst/>
                          <a:latin typeface="Times New Roman"/>
                        </a:rPr>
                        <a:t> école</a:t>
                      </a:r>
                      <a:br>
                        <a:rPr lang="en-US" sz="1800" b="0" i="0" u="none" strike="noStrike" dirty="0">
                          <a:solidFill>
                            <a:srgbClr val="000000"/>
                          </a:solidFill>
                          <a:effectLst/>
                          <a:latin typeface="Times New Roman"/>
                        </a:rPr>
                      </a:br>
                      <a:endParaRPr lang="en-US" sz="1800" b="0" i="0" u="none" strike="noStrike">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Intégrer</a:t>
                      </a:r>
                      <a:r>
                        <a:rPr lang="en-US" sz="1800" b="0" i="0" u="none" strike="noStrike" dirty="0">
                          <a:solidFill>
                            <a:srgbClr val="000000"/>
                          </a:solidFill>
                          <a:effectLst/>
                          <a:latin typeface="Times New Roman"/>
                        </a:rPr>
                        <a:t> la </a:t>
                      </a:r>
                      <a:r>
                        <a:rPr lang="en-US" sz="1800" b="0" i="0" u="none" strike="noStrike" err="1">
                          <a:solidFill>
                            <a:srgbClr val="000000"/>
                          </a:solidFill>
                          <a:effectLst/>
                          <a:latin typeface="Times New Roman"/>
                        </a:rPr>
                        <a:t>philosophie</a:t>
                      </a:r>
                      <a:r>
                        <a:rPr lang="en-US" sz="1800" b="0" i="0" u="none" strike="noStrike" dirty="0">
                          <a:solidFill>
                            <a:srgbClr val="000000"/>
                          </a:solidFill>
                          <a:effectLst/>
                          <a:latin typeface="Times New Roman"/>
                        </a:rPr>
                        <a:t> et les </a:t>
                      </a:r>
                      <a:r>
                        <a:rPr lang="en-US" sz="1800" b="0" i="0" u="none" strike="noStrike" err="1">
                          <a:solidFill>
                            <a:srgbClr val="000000"/>
                          </a:solidFill>
                          <a:effectLst/>
                          <a:latin typeface="Times New Roman"/>
                        </a:rPr>
                        <a:t>finalités</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l'approche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évolutive</a:t>
                      </a:r>
                      <a:r>
                        <a:rPr lang="en-US" sz="1800" b="0" i="0" u="none" strike="noStrike" dirty="0">
                          <a:solidFill>
                            <a:srgbClr val="000000"/>
                          </a:solidFill>
                          <a:effectLst/>
                          <a:latin typeface="Times New Roman"/>
                        </a:rPr>
                        <a:t> dans le </a:t>
                      </a:r>
                      <a:r>
                        <a:rPr lang="en-US" sz="1800" b="0" i="0" u="none" strike="noStrike" err="1">
                          <a:solidFill>
                            <a:srgbClr val="000000"/>
                          </a:solidFill>
                          <a:effectLst/>
                          <a:latin typeface="Times New Roman"/>
                        </a:rPr>
                        <a:t>contexte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spécifique</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l'école</a:t>
                      </a:r>
                      <a:br>
                        <a:rPr lang="en-US" sz="1800" b="0" i="0" u="none" strike="noStrike" dirty="0">
                          <a:solidFill>
                            <a:srgbClr val="000000"/>
                          </a:solidFill>
                          <a:effectLst/>
                          <a:latin typeface="Times New Roman"/>
                        </a:rPr>
                      </a:b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S'approprier</a:t>
                      </a:r>
                      <a:r>
                        <a:rPr lang="en-US" sz="1800" b="0" i="0" u="none" strike="noStrike" dirty="0">
                          <a:solidFill>
                            <a:srgbClr val="000000"/>
                          </a:solidFill>
                          <a:effectLst/>
                          <a:latin typeface="Times New Roman"/>
                        </a:rPr>
                        <a:t> et </a:t>
                      </a:r>
                      <a:r>
                        <a:rPr lang="en-US" sz="1800" b="0" i="0" u="none" strike="noStrike" err="1">
                          <a:solidFill>
                            <a:srgbClr val="000000"/>
                          </a:solidFill>
                          <a:effectLst/>
                          <a:latin typeface="Times New Roman"/>
                        </a:rPr>
                        <a:t>mettre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en</a:t>
                      </a:r>
                      <a:r>
                        <a:rPr lang="en-US" sz="1800" b="0" i="0" u="none" strike="noStrike" dirty="0">
                          <a:solidFill>
                            <a:srgbClr val="000000"/>
                          </a:solidFill>
                          <a:effectLst/>
                          <a:latin typeface="Times New Roman"/>
                        </a:rPr>
                        <a:t> oeuvre les </a:t>
                      </a:r>
                      <a:r>
                        <a:rPr lang="en-US" sz="1800" b="0" i="0" u="none" strike="noStrike" err="1">
                          <a:solidFill>
                            <a:srgbClr val="000000"/>
                          </a:solidFill>
                          <a:effectLst/>
                          <a:latin typeface="Times New Roman"/>
                        </a:rPr>
                        <a:t>principes</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conceptuels</a:t>
                      </a:r>
                      <a:r>
                        <a:rPr lang="en-US" sz="1800" b="0" i="0" u="none" strike="noStrike" dirty="0">
                          <a:solidFill>
                            <a:srgbClr val="000000"/>
                          </a:solidFill>
                          <a:effectLst/>
                          <a:latin typeface="Times New Roman"/>
                        </a:rPr>
                        <a:t> et </a:t>
                      </a:r>
                      <a:r>
                        <a:rPr lang="en-US" sz="1800" b="0" i="0" u="none" strike="noStrike" err="1">
                          <a:solidFill>
                            <a:srgbClr val="000000"/>
                          </a:solidFill>
                          <a:effectLst/>
                          <a:latin typeface="Times New Roman"/>
                        </a:rPr>
                        <a:t>pédagogiques</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l'approche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évolutive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tels</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qu'ils</a:t>
                      </a:r>
                      <a:r>
                        <a:rPr lang="en-US" sz="1800" b="0" i="0" u="none" strike="noStrike" dirty="0">
                          <a:solidFill>
                            <a:srgbClr val="000000"/>
                          </a:solidFill>
                          <a:effectLst/>
                          <a:latin typeface="Times New Roman"/>
                        </a:rPr>
                        <a:t> se </a:t>
                      </a:r>
                      <a:r>
                        <a:rPr lang="en-US" sz="1800" b="0" i="0" u="none" strike="noStrike" err="1">
                          <a:solidFill>
                            <a:srgbClr val="000000"/>
                          </a:solidFill>
                          <a:effectLst/>
                          <a:latin typeface="Times New Roman"/>
                        </a:rPr>
                        <a:t>concrétisent</a:t>
                      </a:r>
                      <a:r>
                        <a:rPr lang="en-US" sz="1800" b="0" i="0" u="none" strike="noStrike" dirty="0">
                          <a:solidFill>
                            <a:srgbClr val="000000"/>
                          </a:solidFill>
                          <a:effectLst/>
                          <a:latin typeface="Times New Roman"/>
                        </a:rPr>
                        <a:t> dans les orientations </a:t>
                      </a:r>
                      <a:r>
                        <a:rPr lang="en-US" sz="1800" b="0" i="0" u="none" strike="noStrike" err="1">
                          <a:solidFill>
                            <a:srgbClr val="000000"/>
                          </a:solidFill>
                          <a:effectLst/>
                          <a:latin typeface="Times New Roman"/>
                        </a:rPr>
                        <a:t>méthodologiques</a:t>
                      </a:r>
                      <a:r>
                        <a:rPr lang="en-US" sz="1800" b="0" i="0" u="none" strike="noStrike" dirty="0">
                          <a:solidFill>
                            <a:srgbClr val="000000"/>
                          </a:solidFill>
                          <a:effectLst/>
                          <a:latin typeface="Times New Roman"/>
                        </a:rPr>
                        <a:t> des </a:t>
                      </a:r>
                      <a:r>
                        <a:rPr lang="en-US" sz="1800" b="0" i="0" u="none" strike="noStrike" err="1">
                          <a:solidFill>
                            <a:srgbClr val="000000"/>
                          </a:solidFill>
                          <a:effectLst/>
                          <a:latin typeface="Times New Roman"/>
                        </a:rPr>
                        <a:t>programmes</a:t>
                      </a:r>
                      <a:r>
                        <a:rPr lang="en-US" sz="1800" b="0" i="0" u="none" strike="noStrike" dirty="0">
                          <a:solidFill>
                            <a:srgbClr val="000000"/>
                          </a:solidFill>
                          <a:effectLst/>
                          <a:latin typeface="Times New Roman"/>
                        </a:rPr>
                        <a:t> de </a:t>
                      </a:r>
                      <a:r>
                        <a:rPr lang="en-US" sz="1800" b="0" i="0" u="none" strike="noStrike" err="1">
                          <a:solidFill>
                            <a:srgbClr val="000000"/>
                          </a:solidFill>
                          <a:effectLst/>
                          <a:latin typeface="Times New Roman"/>
                        </a:rPr>
                        <a:t>l'enseignement</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catholique</a:t>
                      </a:r>
                      <a:br>
                        <a:rPr lang="en-US" sz="1800" b="0" i="0" u="none" strike="noStrike" dirty="0">
                          <a:solidFill>
                            <a:srgbClr val="000000"/>
                          </a:solidFill>
                          <a:effectLst/>
                          <a:latin typeface="Times New Roman"/>
                        </a:rPr>
                      </a:br>
                      <a:r>
                        <a:rPr lang="en-US" sz="1800" b="0" i="0" u="none" strike="noStrike" dirty="0">
                          <a:solidFill>
                            <a:srgbClr val="000000"/>
                          </a:solidFill>
                          <a:effectLst/>
                          <a:latin typeface="Times New Roman"/>
                        </a:rPr>
                        <a:t>* Identifier les </a:t>
                      </a:r>
                      <a:r>
                        <a:rPr lang="en-US" sz="1800" b="0" i="0" u="none" strike="noStrike" err="1">
                          <a:solidFill>
                            <a:srgbClr val="000000"/>
                          </a:solidFill>
                          <a:effectLst/>
                          <a:latin typeface="Times New Roman"/>
                        </a:rPr>
                        <a:t>ressources</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réseau</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disponibles</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notamment</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en</a:t>
                      </a:r>
                      <a:r>
                        <a:rPr lang="en-US" sz="1800" b="0" i="0" u="none" strike="noStrike" dirty="0">
                          <a:solidFill>
                            <a:srgbClr val="000000"/>
                          </a:solidFill>
                          <a:effectLst/>
                          <a:latin typeface="Times New Roman"/>
                        </a:rPr>
                        <a:t> matière </a:t>
                      </a:r>
                      <a:r>
                        <a:rPr lang="en-US" sz="1800" b="0" i="0" u="none" strike="noStrike" err="1">
                          <a:solidFill>
                            <a:srgbClr val="000000"/>
                          </a:solidFill>
                          <a:effectLst/>
                          <a:latin typeface="Times New Roman"/>
                        </a:rPr>
                        <a:t>d'outillage</a:t>
                      </a:r>
                      <a:r>
                        <a:rPr lang="en-US" sz="1800" b="0" i="0" u="none" strike="noStrike" dirty="0">
                          <a:solidFill>
                            <a:srgbClr val="000000"/>
                          </a:solidFill>
                          <a:effectLst/>
                          <a:latin typeface="Times New Roman"/>
                        </a:rPr>
                        <a:t> </a:t>
                      </a:r>
                      <a:r>
                        <a:rPr lang="en-US" sz="1800" b="0" i="0" u="none" strike="noStrike" err="1">
                          <a:solidFill>
                            <a:srgbClr val="000000"/>
                          </a:solidFill>
                          <a:effectLst/>
                          <a:latin typeface="Times New Roman"/>
                        </a:rPr>
                        <a:t>pédagogique</a:t>
                      </a:r>
                      <a:br>
                        <a:rPr lang="en-US" sz="1800" b="0" i="0" u="none" strike="noStrike" dirty="0">
                          <a:solidFill>
                            <a:srgbClr val="000000"/>
                          </a:solidFill>
                          <a:effectLst/>
                          <a:latin typeface="Times New Roman"/>
                        </a:rPr>
                      </a:br>
                      <a:br>
                        <a:rPr lang="en-US" sz="1800" b="0" i="0" u="none" strike="noStrike" dirty="0">
                          <a:solidFill>
                            <a:srgbClr val="000000"/>
                          </a:solidFill>
                          <a:effectLst/>
                          <a:latin typeface="Times New Roman"/>
                        </a:rPr>
                      </a:br>
                      <a:br>
                        <a:rPr lang="en-US" sz="1800" b="0" i="0" u="none" strike="noStrike" dirty="0">
                          <a:solidFill>
                            <a:srgbClr val="000000"/>
                          </a:solidFill>
                          <a:effectLst/>
                          <a:latin typeface="Times New Roman"/>
                        </a:rPr>
                      </a:br>
                      <a:br>
                        <a:rPr lang="en-US" sz="1800" b="0" i="0" u="none" strike="noStrike" dirty="0">
                          <a:solidFill>
                            <a:srgbClr val="000000"/>
                          </a:solidFill>
                          <a:effectLst/>
                          <a:latin typeface="Times New Roman"/>
                        </a:rPr>
                      </a:br>
                      <a:endParaRPr lang="en-US" sz="1800" b="0" i="0" u="none" strike="noStrike">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383409"/>
                  </a:ext>
                </a:extLst>
              </a:tr>
            </a:tbl>
          </a:graphicData>
        </a:graphic>
      </p:graphicFrame>
    </p:spTree>
    <p:extLst>
      <p:ext uri="{BB962C8B-B14F-4D97-AF65-F5344CB8AC3E}">
        <p14:creationId xmlns:p14="http://schemas.microsoft.com/office/powerpoint/2010/main" val="232053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9DD9FD6-30A3-15C3-33C0-89D5C9169100}"/>
              </a:ext>
            </a:extLst>
          </p:cNvPr>
          <p:cNvSpPr>
            <a:spLocks noGrp="1"/>
          </p:cNvSpPr>
          <p:nvPr>
            <p:ph type="title"/>
          </p:nvPr>
        </p:nvSpPr>
        <p:spPr>
          <a:xfrm>
            <a:off x="298580" y="103060"/>
            <a:ext cx="10880559" cy="1002531"/>
          </a:xfrm>
        </p:spPr>
        <p:txBody>
          <a:bodyPr>
            <a:normAutofit/>
          </a:bodyPr>
          <a:lstStyle/>
          <a:p>
            <a:r>
              <a:rPr lang="fr-FR" sz="4000" dirty="0">
                <a:latin typeface="Times New Roman"/>
                <a:cs typeface="Times New Roman"/>
              </a:rPr>
              <a:t>Exemples de formulation </a:t>
            </a:r>
            <a:endParaRPr lang="fr-FR" sz="40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6B7AE164-4B82-854F-A748-EAD7FB39201E}"/>
              </a:ext>
            </a:extLst>
          </p:cNvPr>
          <p:cNvSpPr txBox="1"/>
          <p:nvPr/>
        </p:nvSpPr>
        <p:spPr>
          <a:xfrm>
            <a:off x="594188" y="1105592"/>
            <a:ext cx="10787167" cy="4985980"/>
          </a:xfrm>
          <a:prstGeom prst="rect">
            <a:avLst/>
          </a:prstGeom>
          <a:noFill/>
        </p:spPr>
        <p:txBody>
          <a:bodyPr wrap="square" lIns="91440" tIns="45720" rIns="91440" bIns="45720" rtlCol="0" anchor="t">
            <a:spAutoFit/>
          </a:bodyPr>
          <a:lstStyle/>
          <a:p>
            <a:pPr lvl="1"/>
            <a:r>
              <a:rPr lang="fr-FR" sz="2800" b="1" dirty="0">
                <a:solidFill>
                  <a:srgbClr val="FF0000"/>
                </a:solidFill>
                <a:latin typeface="Times New Roman" panose="02020603050405020304" pitchFamily="18" charset="0"/>
                <a:cs typeface="Times New Roman" panose="02020603050405020304" pitchFamily="18" charset="0"/>
              </a:rPr>
              <a:t>3 exemples </a:t>
            </a:r>
          </a:p>
          <a:p>
            <a:pPr lvl="1"/>
            <a:endParaRPr lang="fr-FR" dirty="0">
              <a:latin typeface="Times New Roman" panose="02020603050405020304" pitchFamily="18" charset="0"/>
              <a:ea typeface="Roboto"/>
              <a:cs typeface="Times New Roman" panose="02020603050405020304" pitchFamily="18" charset="0"/>
            </a:endParaRPr>
          </a:p>
          <a:p>
            <a:pPr lvl="1"/>
            <a:r>
              <a:rPr lang="fr-FR" sz="2000" b="1" dirty="0">
                <a:solidFill>
                  <a:srgbClr val="FF0000"/>
                </a:solidFill>
                <a:latin typeface="Times New Roman"/>
                <a:ea typeface="Roboto"/>
                <a:cs typeface="Times New Roman"/>
              </a:rPr>
              <a:t>Exemple 1 : </a:t>
            </a:r>
            <a:endParaRPr lang="fr-FR" sz="2000" b="1" dirty="0">
              <a:solidFill>
                <a:srgbClr val="FF0000"/>
              </a:solidFill>
              <a:latin typeface="Times New Roman" panose="02020603050405020304" pitchFamily="18" charset="0"/>
              <a:ea typeface="Roboto"/>
              <a:cs typeface="Times New Roman" panose="02020603050405020304" pitchFamily="18" charset="0"/>
            </a:endParaRPr>
          </a:p>
          <a:p>
            <a:pPr lvl="1"/>
            <a:endParaRPr lang="fr-FR" b="1" dirty="0">
              <a:latin typeface="Times New Roman" panose="02020603050405020304" pitchFamily="18" charset="0"/>
              <a:ea typeface="Roboto"/>
              <a:cs typeface="Times New Roman" panose="02020603050405020304" pitchFamily="18" charset="0"/>
            </a:endParaRPr>
          </a:p>
          <a:p>
            <a:pPr lvl="1"/>
            <a:r>
              <a:rPr lang="fr-FR" b="1" dirty="0">
                <a:latin typeface="Times New Roman" panose="02020603050405020304" pitchFamily="18" charset="0"/>
                <a:ea typeface="Roboto"/>
                <a:cs typeface="Times New Roman" panose="02020603050405020304" pitchFamily="18" charset="0"/>
              </a:rPr>
              <a:t>Lot générique la différenciation didactique dans la discipline XXX</a:t>
            </a:r>
          </a:p>
          <a:p>
            <a:pPr lvl="1"/>
            <a:endParaRPr lang="fr-FR" dirty="0">
              <a:latin typeface="Times New Roman" panose="02020603050405020304" pitchFamily="18" charset="0"/>
              <a:ea typeface="Roboto"/>
              <a:cs typeface="Times New Roman" panose="02020603050405020304" pitchFamily="18" charset="0"/>
            </a:endParaRPr>
          </a:p>
          <a:p>
            <a:pPr lvl="1"/>
            <a:r>
              <a:rPr lang="fr-FR" b="1" dirty="0">
                <a:latin typeface="Times New Roman" panose="02020603050405020304" pitchFamily="18" charset="0"/>
                <a:ea typeface="Roboto"/>
                <a:cs typeface="Times New Roman" panose="02020603050405020304" pitchFamily="18" charset="0"/>
              </a:rPr>
              <a:t>Intitulé de la formation : </a:t>
            </a:r>
            <a:r>
              <a:rPr lang="fr-FR" dirty="0">
                <a:latin typeface="Times New Roman" panose="02020603050405020304" pitchFamily="18" charset="0"/>
                <a:ea typeface="Roboto"/>
                <a:cs typeface="Times New Roman" panose="02020603050405020304" pitchFamily="18" charset="0"/>
              </a:rPr>
              <a:t>mettre en œuvre la différenciation en XXX (disciplines) pour l’apprentissage de YYY (= objets de la formation) . Un défi à relever !</a:t>
            </a:r>
          </a:p>
          <a:p>
            <a:pPr lvl="1"/>
            <a:endParaRPr lang="fr-FR" dirty="0">
              <a:latin typeface="Times New Roman" panose="02020603050405020304" pitchFamily="18" charset="0"/>
              <a:ea typeface="Roboto"/>
              <a:cs typeface="Times New Roman" panose="02020603050405020304" pitchFamily="18" charset="0"/>
            </a:endParaRPr>
          </a:p>
          <a:p>
            <a:pPr lvl="1"/>
            <a:r>
              <a:rPr lang="fr-FR" b="1" dirty="0">
                <a:latin typeface="Times New Roman"/>
                <a:ea typeface="Roboto"/>
                <a:cs typeface="Times New Roman"/>
              </a:rPr>
              <a:t>Descriptif : </a:t>
            </a:r>
            <a:r>
              <a:rPr lang="fr-FR" dirty="0">
                <a:latin typeface="Times New Roman"/>
                <a:ea typeface="Roboto"/>
                <a:cs typeface="Times New Roman"/>
              </a:rPr>
              <a:t>en prenant appui sur les orientations méthodologiques des programmes de l’enseignement catholique en XXX, cette formation, destinée aux professeurs ZZZ (</a:t>
            </a:r>
            <a:r>
              <a:rPr lang="fr-FR" dirty="0" err="1">
                <a:latin typeface="Times New Roman"/>
                <a:ea typeface="Roboto"/>
                <a:cs typeface="Times New Roman"/>
              </a:rPr>
              <a:t>AnFF</a:t>
            </a:r>
            <a:r>
              <a:rPr lang="fr-FR" dirty="0">
                <a:latin typeface="Times New Roman"/>
                <a:ea typeface="Roboto"/>
                <a:cs typeface="Times New Roman"/>
              </a:rPr>
              <a:t>), explorera les pistes pédagogiques et didactiques permettant d’aborder la/le/les (YYY) en classe dans une perspective de différenciation. Les participants seront amenés, sur ces objets, à concevoir (et à expérimenter) des dispositifs de différenciation à la lumière des recherches menées en didactique de la discipline (citer le courant didactique). La formation adoptera la méthodologie suivante (la décrire).    Des grilles d’analyse de l’impact de ces dispositifs sur les apprentissages des élèves seront </a:t>
            </a:r>
            <a:r>
              <a:rPr lang="fr-FR" dirty="0" err="1">
                <a:latin typeface="Times New Roman"/>
                <a:ea typeface="Roboto"/>
                <a:cs typeface="Times New Roman"/>
              </a:rPr>
              <a:t>co-construits</a:t>
            </a:r>
            <a:r>
              <a:rPr lang="fr-FR" dirty="0">
                <a:latin typeface="Times New Roman"/>
                <a:ea typeface="Roboto"/>
                <a:cs typeface="Times New Roman"/>
              </a:rPr>
              <a:t> durant la formation. Celle-ci intègrera des temps de partage sur base des outils créés et des expériences menées. </a:t>
            </a:r>
            <a:endParaRPr lang="fr-FR" dirty="0">
              <a:latin typeface="Times New Roman" panose="02020603050405020304" pitchFamily="18" charset="0"/>
              <a:ea typeface="Roboto"/>
              <a:cs typeface="Times New Roman" panose="02020603050405020304" pitchFamily="18" charset="0"/>
            </a:endParaRPr>
          </a:p>
        </p:txBody>
      </p:sp>
    </p:spTree>
    <p:extLst>
      <p:ext uri="{BB962C8B-B14F-4D97-AF65-F5344CB8AC3E}">
        <p14:creationId xmlns:p14="http://schemas.microsoft.com/office/powerpoint/2010/main" val="144587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43"/>
          <p:cNvSpPr txBox="1">
            <a:spLocks noGrp="1"/>
          </p:cNvSpPr>
          <p:nvPr>
            <p:ph type="title"/>
          </p:nvPr>
        </p:nvSpPr>
        <p:spPr>
          <a:xfrm>
            <a:off x="1352551" y="1924051"/>
            <a:ext cx="3865083" cy="3022683"/>
          </a:xfrm>
          <a:prstGeom prst="rect">
            <a:avLst/>
          </a:prstGeom>
        </p:spPr>
        <p:txBody>
          <a:bodyPr spcFirstLastPara="1" vert="horz" wrap="square" lIns="121900" tIns="121900" rIns="121900" bIns="121900" rtlCol="0" anchor="ctr" anchorCtr="0">
            <a:noAutofit/>
          </a:bodyPr>
          <a:lstStyle/>
          <a:p>
            <a:r>
              <a:rPr lang="en">
                <a:solidFill>
                  <a:srgbClr val="932961"/>
                </a:solidFill>
              </a:rPr>
              <a:t>01</a:t>
            </a:r>
            <a:endParaRPr>
              <a:solidFill>
                <a:srgbClr val="932961"/>
              </a:solidFill>
            </a:endParaRPr>
          </a:p>
        </p:txBody>
      </p:sp>
      <p:sp>
        <p:nvSpPr>
          <p:cNvPr id="1132" name="Google Shape;1132;p43"/>
          <p:cNvSpPr txBox="1">
            <a:spLocks noGrp="1"/>
          </p:cNvSpPr>
          <p:nvPr>
            <p:ph type="ctrTitle" idx="2"/>
          </p:nvPr>
        </p:nvSpPr>
        <p:spPr>
          <a:xfrm>
            <a:off x="5049127" y="2936334"/>
            <a:ext cx="6974367" cy="2010400"/>
          </a:xfrm>
          <a:prstGeom prst="rect">
            <a:avLst/>
          </a:prstGeom>
        </p:spPr>
        <p:txBody>
          <a:bodyPr spcFirstLastPara="1" vert="horz" wrap="square" lIns="121900" tIns="121900" rIns="121900" bIns="121900" rtlCol="0" anchor="ctr" anchorCtr="0">
            <a:noAutofit/>
          </a:bodyPr>
          <a:lstStyle/>
          <a:p>
            <a:r>
              <a:rPr lang="en" dirty="0">
                <a:solidFill>
                  <a:schemeClr val="tx1"/>
                </a:solidFill>
                <a:latin typeface="Times New Roman" panose="02020603050405020304" pitchFamily="18" charset="0"/>
                <a:cs typeface="Times New Roman" panose="02020603050405020304" pitchFamily="18" charset="0"/>
              </a:rPr>
              <a:t>Contexte</a:t>
            </a:r>
          </a:p>
        </p:txBody>
      </p:sp>
    </p:spTree>
    <p:extLst>
      <p:ext uri="{BB962C8B-B14F-4D97-AF65-F5344CB8AC3E}">
        <p14:creationId xmlns:p14="http://schemas.microsoft.com/office/powerpoint/2010/main" val="41491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2"/>
                                        </p:tgtEl>
                                        <p:attrNameLst>
                                          <p:attrName>style.visibility</p:attrName>
                                        </p:attrNameLst>
                                      </p:cBhvr>
                                      <p:to>
                                        <p:strVal val="visible"/>
                                      </p:to>
                                    </p:set>
                                    <p:animEffect transition="in" filter="fade">
                                      <p:cBhvr>
                                        <p:cTn id="10" dur="5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0"/>
      <p:bldP spid="11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9DD9FD6-30A3-15C3-33C0-89D5C9169100}"/>
              </a:ext>
            </a:extLst>
          </p:cNvPr>
          <p:cNvSpPr>
            <a:spLocks noGrp="1"/>
          </p:cNvSpPr>
          <p:nvPr>
            <p:ph type="title"/>
          </p:nvPr>
        </p:nvSpPr>
        <p:spPr>
          <a:xfrm>
            <a:off x="298580" y="103060"/>
            <a:ext cx="10880559" cy="1002531"/>
          </a:xfrm>
        </p:spPr>
        <p:txBody>
          <a:bodyPr>
            <a:normAutofit/>
          </a:bodyPr>
          <a:lstStyle/>
          <a:p>
            <a:endParaRPr lang="fr-FR" sz="40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6B7AE164-4B82-854F-A748-EAD7FB39201E}"/>
              </a:ext>
            </a:extLst>
          </p:cNvPr>
          <p:cNvSpPr txBox="1"/>
          <p:nvPr/>
        </p:nvSpPr>
        <p:spPr>
          <a:xfrm>
            <a:off x="594188" y="1105591"/>
            <a:ext cx="10654301" cy="5693866"/>
          </a:xfrm>
          <a:prstGeom prst="rect">
            <a:avLst/>
          </a:prstGeom>
          <a:noFill/>
        </p:spPr>
        <p:txBody>
          <a:bodyPr wrap="square" lIns="91440" tIns="45720" rIns="91440" bIns="45720" rtlCol="0" anchor="t">
            <a:spAutoFit/>
          </a:bodyPr>
          <a:lstStyle/>
          <a:p>
            <a:pPr lvl="1"/>
            <a:r>
              <a:rPr lang="fr-FR" sz="2000" b="1" dirty="0">
                <a:solidFill>
                  <a:srgbClr val="FF0000"/>
                </a:solidFill>
                <a:latin typeface="Times New Roman"/>
                <a:ea typeface="Roboto"/>
                <a:cs typeface="Times New Roman"/>
              </a:rPr>
              <a:t>Exemple 2 : </a:t>
            </a:r>
            <a:endParaRPr lang="fr-FR" sz="2000" b="1" dirty="0">
              <a:solidFill>
                <a:srgbClr val="FF0000"/>
              </a:solidFill>
              <a:latin typeface="Times New Roman" panose="02020603050405020304" pitchFamily="18" charset="0"/>
              <a:ea typeface="Roboto"/>
              <a:cs typeface="Times New Roman" panose="02020603050405020304" pitchFamily="18" charset="0"/>
            </a:endParaRPr>
          </a:p>
          <a:p>
            <a:pPr lvl="1"/>
            <a:endParaRPr lang="fr-FR" sz="2000" b="1" dirty="0">
              <a:latin typeface="Times New Roman" panose="02020603050405020304" pitchFamily="18" charset="0"/>
              <a:ea typeface="Roboto"/>
              <a:cs typeface="Times New Roman" panose="02020603050405020304" pitchFamily="18" charset="0"/>
            </a:endParaRPr>
          </a:p>
          <a:p>
            <a:pPr lvl="1"/>
            <a:r>
              <a:rPr lang="fr-FR" sz="2000" b="1" dirty="0">
                <a:latin typeface="Times New Roman" panose="02020603050405020304" pitchFamily="18" charset="0"/>
                <a:ea typeface="Roboto"/>
                <a:cs typeface="Times New Roman" panose="02020603050405020304" pitchFamily="18" charset="0"/>
              </a:rPr>
              <a:t>Lot générique : L’évaluation au service des apprentissages dans la discipline XXX</a:t>
            </a:r>
          </a:p>
          <a:p>
            <a:pPr lvl="1"/>
            <a:endParaRPr lang="fr-FR" sz="2000" dirty="0">
              <a:latin typeface="Times New Roman" panose="02020603050405020304" pitchFamily="18" charset="0"/>
              <a:ea typeface="Roboto"/>
              <a:cs typeface="Times New Roman" panose="02020603050405020304" pitchFamily="18" charset="0"/>
            </a:endParaRPr>
          </a:p>
          <a:p>
            <a:pPr lvl="1"/>
            <a:r>
              <a:rPr lang="fr-FR" sz="2000" dirty="0">
                <a:latin typeface="Times New Roman" panose="02020603050405020304" pitchFamily="18" charset="0"/>
                <a:ea typeface="Roboto"/>
                <a:cs typeface="Times New Roman" panose="02020603050405020304" pitchFamily="18" charset="0"/>
              </a:rPr>
              <a:t>Intitulé de la formation : Evaluer (mieux) pour apprendre (mieux) en XXX (discipline). C’est possible !</a:t>
            </a:r>
          </a:p>
          <a:p>
            <a:pPr lvl="1"/>
            <a:endParaRPr lang="fr-FR" sz="2000" dirty="0">
              <a:latin typeface="Times New Roman" panose="02020603050405020304" pitchFamily="18" charset="0"/>
              <a:ea typeface="Roboto"/>
              <a:cs typeface="Times New Roman" panose="02020603050405020304" pitchFamily="18" charset="0"/>
            </a:endParaRPr>
          </a:p>
          <a:p>
            <a:pPr lvl="1"/>
            <a:r>
              <a:rPr lang="fr-FR" sz="2000" dirty="0">
                <a:latin typeface="Times New Roman" panose="02020603050405020304" pitchFamily="18" charset="0"/>
                <a:ea typeface="Roboto"/>
                <a:cs typeface="Times New Roman" panose="02020603050405020304" pitchFamily="18" charset="0"/>
              </a:rPr>
              <a:t>Descriptif : destinée aux professeurs ZZZ (</a:t>
            </a:r>
            <a:r>
              <a:rPr lang="fr-FR" sz="2000" dirty="0" err="1">
                <a:latin typeface="Times New Roman" panose="02020603050405020304" pitchFamily="18" charset="0"/>
                <a:ea typeface="Roboto"/>
                <a:cs typeface="Times New Roman" panose="02020603050405020304" pitchFamily="18" charset="0"/>
              </a:rPr>
              <a:t>AnFF</a:t>
            </a:r>
            <a:r>
              <a:rPr lang="fr-FR" sz="2000" dirty="0">
                <a:latin typeface="Times New Roman" panose="02020603050405020304" pitchFamily="18" charset="0"/>
                <a:ea typeface="Roboto"/>
                <a:cs typeface="Times New Roman" panose="02020603050405020304" pitchFamily="18" charset="0"/>
              </a:rPr>
              <a:t>), cette formation vous permettra d’apprendre à mieux définir des objectifs d’apprentissage, en prenant appui sur les orientations méthodologiques des programmes de l’enseignement catholique. En se nourrissant des acquis de la recherche (à préciser) et en prenant en compte l’expérience des participants, seront </a:t>
            </a:r>
            <a:r>
              <a:rPr lang="fr-FR" sz="2000" dirty="0" err="1">
                <a:latin typeface="Times New Roman" panose="02020603050405020304" pitchFamily="18" charset="0"/>
                <a:ea typeface="Roboto"/>
                <a:cs typeface="Times New Roman" panose="02020603050405020304" pitchFamily="18" charset="0"/>
              </a:rPr>
              <a:t>co-construites</a:t>
            </a:r>
            <a:r>
              <a:rPr lang="fr-FR" sz="2000" dirty="0">
                <a:latin typeface="Times New Roman" panose="02020603050405020304" pitchFamily="18" charset="0"/>
                <a:ea typeface="Roboto"/>
                <a:cs typeface="Times New Roman" panose="02020603050405020304" pitchFamily="18" charset="0"/>
              </a:rPr>
              <a:t> des grilles d’évaluation dans une perspective de feedback et de mesure des acquis. La formation adoptera la méthodologie suivante (la décrire).  Elle intègrera des temps de partage entre participants sur base des outils créés et des expériences menées. En classe.  </a:t>
            </a:r>
          </a:p>
          <a:p>
            <a:pPr lvl="1"/>
            <a:endParaRPr lang="fr-FR" sz="2800" b="1" dirty="0">
              <a:solidFill>
                <a:srgbClr val="FF0000"/>
              </a:solidFill>
              <a:latin typeface="Times New Roman" panose="02020603050405020304" pitchFamily="18" charset="0"/>
              <a:cs typeface="Times New Roman" panose="02020603050405020304" pitchFamily="18" charset="0"/>
            </a:endParaRPr>
          </a:p>
          <a:p>
            <a:pPr lvl="1"/>
            <a:endParaRPr lang="fr-FR" sz="2800" b="1" dirty="0">
              <a:solidFill>
                <a:srgbClr val="FF0000"/>
              </a:solidFill>
              <a:latin typeface="Times New Roman" panose="02020603050405020304" pitchFamily="18" charset="0"/>
              <a:cs typeface="Times New Roman" panose="02020603050405020304" pitchFamily="18" charset="0"/>
            </a:endParaRPr>
          </a:p>
          <a:p>
            <a:pPr lvl="1"/>
            <a:endParaRPr lang="fr-F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35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9DD9FD6-30A3-15C3-33C0-89D5C9169100}"/>
              </a:ext>
            </a:extLst>
          </p:cNvPr>
          <p:cNvSpPr>
            <a:spLocks noGrp="1"/>
          </p:cNvSpPr>
          <p:nvPr>
            <p:ph type="title"/>
          </p:nvPr>
        </p:nvSpPr>
        <p:spPr>
          <a:xfrm>
            <a:off x="298580" y="103060"/>
            <a:ext cx="10880559" cy="1002531"/>
          </a:xfrm>
        </p:spPr>
        <p:txBody>
          <a:bodyPr>
            <a:normAutofit/>
          </a:bodyPr>
          <a:lstStyle/>
          <a:p>
            <a:endParaRPr lang="fr-FR" sz="40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6B7AE164-4B82-854F-A748-EAD7FB39201E}"/>
              </a:ext>
            </a:extLst>
          </p:cNvPr>
          <p:cNvSpPr txBox="1"/>
          <p:nvPr/>
        </p:nvSpPr>
        <p:spPr>
          <a:xfrm>
            <a:off x="594188" y="1105591"/>
            <a:ext cx="10654301" cy="4708981"/>
          </a:xfrm>
          <a:prstGeom prst="rect">
            <a:avLst/>
          </a:prstGeom>
          <a:noFill/>
        </p:spPr>
        <p:txBody>
          <a:bodyPr wrap="square" lIns="91440" tIns="45720" rIns="91440" bIns="45720" rtlCol="0" anchor="t">
            <a:spAutoFit/>
          </a:bodyPr>
          <a:lstStyle/>
          <a:p>
            <a:pPr lvl="1"/>
            <a:r>
              <a:rPr lang="fr-FR" sz="2000" b="1" dirty="0">
                <a:solidFill>
                  <a:srgbClr val="FF0000"/>
                </a:solidFill>
                <a:latin typeface="Times New Roman"/>
                <a:ea typeface="Roboto"/>
                <a:cs typeface="Times New Roman"/>
              </a:rPr>
              <a:t>Exemple 3 : </a:t>
            </a:r>
            <a:endParaRPr lang="fr-FR" sz="2000" b="1" dirty="0">
              <a:solidFill>
                <a:srgbClr val="FF0000"/>
              </a:solidFill>
              <a:latin typeface="Times New Roman" panose="02020603050405020304" pitchFamily="18" charset="0"/>
              <a:ea typeface="Roboto"/>
              <a:cs typeface="Times New Roman" panose="02020603050405020304" pitchFamily="18" charset="0"/>
            </a:endParaRPr>
          </a:p>
          <a:p>
            <a:pPr lvl="1"/>
            <a:endParaRPr lang="fr-FR" sz="2000" b="1" dirty="0">
              <a:latin typeface="Times New Roman" panose="02020603050405020304" pitchFamily="18" charset="0"/>
              <a:ea typeface="Roboto"/>
              <a:cs typeface="Times New Roman" panose="02020603050405020304" pitchFamily="18" charset="0"/>
            </a:endParaRPr>
          </a:p>
          <a:p>
            <a:pPr lvl="1"/>
            <a:r>
              <a:rPr lang="fr-FR" sz="2000" b="1" dirty="0">
                <a:latin typeface="Times New Roman" panose="02020603050405020304" pitchFamily="18" charset="0"/>
                <a:ea typeface="Roboto"/>
                <a:cs typeface="Times New Roman" panose="02020603050405020304" pitchFamily="18" charset="0"/>
              </a:rPr>
              <a:t>Lot générique : Apprentissage modulaire (PEQ) dans le secteur XXX au regard des orientations méthodologiques des programmes</a:t>
            </a:r>
          </a:p>
          <a:p>
            <a:pPr lvl="1"/>
            <a:endParaRPr lang="fr-FR" sz="2000" dirty="0">
              <a:latin typeface="Times New Roman" panose="02020603050405020304" pitchFamily="18" charset="0"/>
              <a:ea typeface="Roboto"/>
              <a:cs typeface="Times New Roman" panose="02020603050405020304" pitchFamily="18" charset="0"/>
            </a:endParaRPr>
          </a:p>
          <a:p>
            <a:pPr lvl="1"/>
            <a:r>
              <a:rPr lang="fr-FR" sz="2000" dirty="0">
                <a:latin typeface="Times New Roman" panose="02020603050405020304" pitchFamily="18" charset="0"/>
                <a:ea typeface="Roboto"/>
                <a:cs typeface="Times New Roman" panose="02020603050405020304" pitchFamily="18" charset="0"/>
              </a:rPr>
              <a:t>Intitulé de la formation : Apprentissage modulaire (PEQ) dans le secteur des sciences économiques et sociales au regard des orientations méthodologiques des programmes - Option : collaborateur administratif</a:t>
            </a:r>
          </a:p>
          <a:p>
            <a:pPr lvl="1"/>
            <a:endParaRPr lang="fr-FR" sz="2000" dirty="0">
              <a:latin typeface="Times New Roman" panose="02020603050405020304" pitchFamily="18" charset="0"/>
              <a:ea typeface="Roboto"/>
              <a:cs typeface="Times New Roman" panose="02020603050405020304" pitchFamily="18" charset="0"/>
            </a:endParaRPr>
          </a:p>
          <a:p>
            <a:pPr lvl="1"/>
            <a:r>
              <a:rPr lang="fr-FR" sz="2000" dirty="0">
                <a:latin typeface="Times New Roman"/>
                <a:ea typeface="Roboto"/>
                <a:cs typeface="Times New Roman"/>
              </a:rPr>
              <a:t>Descriptif : Dans le cadre du nouveau trajet PEQ et en prenant appui sur les orientations méthodologiques des programmes du secteur, ces ateliers permettront aux équipes d’élaborer un schéma de passation sur trois ans pour l’option concernée et de travailler l’évaluation certificative obligatoire en 4e année en collaboration avec les enseignants de 5e et de 6e année, Ces ateliers seront également l’occasion pour des professeurs d’écoles différentes d’échanger et de partager leurs ressources, leurs évaluations, le parcours d’apprentissage, … </a:t>
            </a:r>
            <a:endParaRPr lang="fr-FR" sz="2000" dirty="0">
              <a:latin typeface="Times New Roman" panose="02020603050405020304" pitchFamily="18" charset="0"/>
              <a:ea typeface="Roboto"/>
              <a:cs typeface="Times New Roman" panose="02020603050405020304" pitchFamily="18" charset="0"/>
            </a:endParaRPr>
          </a:p>
        </p:txBody>
      </p:sp>
    </p:spTree>
    <p:extLst>
      <p:ext uri="{BB962C8B-B14F-4D97-AF65-F5344CB8AC3E}">
        <p14:creationId xmlns:p14="http://schemas.microsoft.com/office/powerpoint/2010/main" val="3358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panose="02020603050405020304" pitchFamily="18" charset="0"/>
                <a:cs typeface="Times New Roman" panose="02020603050405020304" pitchFamily="18" charset="0"/>
              </a:rPr>
              <a:t>Introduction des offres (1)</a:t>
            </a:r>
            <a:endParaRPr lang="fr-BE" sz="40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31DD28F6-65CD-5EAF-19BF-41506C1C1329}"/>
              </a:ext>
            </a:extLst>
          </p:cNvPr>
          <p:cNvSpPr txBox="1"/>
          <p:nvPr/>
        </p:nvSpPr>
        <p:spPr>
          <a:xfrm>
            <a:off x="934949" y="1982912"/>
            <a:ext cx="10515600" cy="3539430"/>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Une </a:t>
            </a:r>
            <a:r>
              <a:rPr lang="fr-FR" sz="2800" b="1" dirty="0">
                <a:latin typeface="Times New Roman" panose="02020603050405020304" pitchFamily="18" charset="0"/>
                <a:cs typeface="Times New Roman" panose="02020603050405020304" pitchFamily="18" charset="0"/>
              </a:rPr>
              <a:t>double opération conjointe : </a:t>
            </a:r>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fr-FR" sz="2800" dirty="0">
                <a:latin typeface="Times New Roman" panose="02020603050405020304" pitchFamily="18" charset="0"/>
                <a:cs typeface="Times New Roman" panose="02020603050405020304" pitchFamily="18" charset="0"/>
              </a:rPr>
              <a:t>Introduction des offres signées via la </a:t>
            </a:r>
            <a:r>
              <a:rPr lang="fr-FR" sz="2800" b="1" dirty="0">
                <a:latin typeface="Times New Roman" panose="02020603050405020304" pitchFamily="18" charset="0"/>
                <a:cs typeface="Times New Roman" panose="02020603050405020304" pitchFamily="18" charset="0"/>
              </a:rPr>
              <a:t>plate-forme fédérale e-procurement : </a:t>
            </a:r>
            <a:r>
              <a:rPr lang="fr-FR" sz="2800" dirty="0">
                <a:solidFill>
                  <a:srgbClr val="FF0000"/>
                </a:solidFill>
                <a:latin typeface="Times New Roman" panose="02020603050405020304" pitchFamily="18" charset="0"/>
                <a:cs typeface="Times New Roman" panose="02020603050405020304" pitchFamily="18" charset="0"/>
              </a:rPr>
              <a:t>un délai est fixé au-delà duquel il n’est plus possible d’introduire des offres</a:t>
            </a:r>
            <a:endParaRPr lang="fr-FR"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endParaRPr lang="fr-FR"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fr-FR" sz="2800" dirty="0">
                <a:latin typeface="Times New Roman" panose="02020603050405020304" pitchFamily="18" charset="0"/>
                <a:cs typeface="Times New Roman" panose="02020603050405020304" pitchFamily="18" charset="0"/>
              </a:rPr>
              <a:t>Encodage des offres en ligne via un formulaire en ligne (</a:t>
            </a:r>
            <a:r>
              <a:rPr lang="fr-FR" sz="2800" b="1" dirty="0">
                <a:latin typeface="Times New Roman" panose="02020603050405020304" pitchFamily="18" charset="0"/>
                <a:cs typeface="Times New Roman" panose="02020603050405020304" pitchFamily="18" charset="0"/>
              </a:rPr>
              <a:t>Lime Survey)</a:t>
            </a:r>
          </a:p>
        </p:txBody>
      </p:sp>
      <p:sp>
        <p:nvSpPr>
          <p:cNvPr id="9" name="ZoneTexte 8">
            <a:extLst>
              <a:ext uri="{FF2B5EF4-FFF2-40B4-BE49-F238E27FC236}">
                <a16:creationId xmlns:a16="http://schemas.microsoft.com/office/drawing/2014/main" id="{E573846C-3FBA-60DB-B6BC-1CA65C865164}"/>
              </a:ext>
            </a:extLst>
          </p:cNvPr>
          <p:cNvSpPr txBox="1"/>
          <p:nvPr/>
        </p:nvSpPr>
        <p:spPr>
          <a:xfrm>
            <a:off x="934949" y="1467733"/>
            <a:ext cx="4718343"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Lancement du marché : 8 novembre 2023</a:t>
            </a:r>
            <a:endParaRPr lang="fr-BE"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97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panose="02020603050405020304" pitchFamily="18" charset="0"/>
                <a:cs typeface="Times New Roman" panose="02020603050405020304" pitchFamily="18" charset="0"/>
              </a:rPr>
              <a:t>Introduction des offres (2) : </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e-procurement</a:t>
            </a:r>
            <a:endParaRPr lang="fr-BE" sz="40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653263" y="1539008"/>
            <a:ext cx="11059161" cy="4816897"/>
          </a:xfrm>
        </p:spPr>
        <p:txBody>
          <a:bodyPr vert="horz" lIns="91440" tIns="45720" rIns="91440" bIns="45720" rtlCol="0" anchor="t">
            <a:normAutofit lnSpcReduction="10000"/>
          </a:bodyPr>
          <a:lstStyle/>
          <a:p>
            <a:pPr marL="380365" indent="-380365"/>
            <a:endParaRPr lang="fr-FR" sz="2200" dirty="0">
              <a:latin typeface="+mn-lt"/>
              <a:ea typeface="Roboto"/>
              <a:cs typeface="Arial"/>
            </a:endParaRPr>
          </a:p>
          <a:p>
            <a:pPr>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La plateforme digitale e-procurement répond aux contraintes légales des marchés publics  </a:t>
            </a:r>
          </a:p>
          <a:p>
            <a:pPr>
              <a:buFont typeface="Wingdings" panose="05000000000000000000" pitchFamily="2" charset="2"/>
              <a:buChar char="q"/>
            </a:pPr>
            <a:r>
              <a:rPr lang="fr-FR" sz="2600" dirty="0">
                <a:latin typeface="Times New Roman" panose="02020603050405020304" pitchFamily="18" charset="0"/>
                <a:ea typeface="Roboto"/>
                <a:cs typeface="Times New Roman" panose="02020603050405020304" pitchFamily="18" charset="0"/>
              </a:rPr>
              <a:t>Cette étape permettra la récupération de l’ensemble des informations du soumissionnaire et de sa proposition de formation :	</a:t>
            </a:r>
          </a:p>
          <a:p>
            <a:pPr marL="913765" lvl="1" indent="-304165"/>
            <a:r>
              <a:rPr lang="fr-FR" sz="2600" dirty="0">
                <a:latin typeface="Times New Roman" panose="02020603050405020304" pitchFamily="18" charset="0"/>
                <a:ea typeface="Roboto"/>
                <a:cs typeface="Times New Roman" panose="02020603050405020304" pitchFamily="18" charset="0"/>
              </a:rPr>
              <a:t>Extrait de son casier judiciaire</a:t>
            </a:r>
          </a:p>
          <a:p>
            <a:pPr marL="913765" lvl="1" indent="-304165"/>
            <a:r>
              <a:rPr lang="fr-FR" sz="2600" dirty="0">
                <a:latin typeface="Times New Roman" panose="02020603050405020304" pitchFamily="18" charset="0"/>
                <a:ea typeface="Roboto"/>
                <a:cs typeface="Times New Roman" panose="02020603050405020304" pitchFamily="18" charset="0"/>
              </a:rPr>
              <a:t>CV des formateurs</a:t>
            </a:r>
          </a:p>
          <a:p>
            <a:pPr marL="913765" lvl="1" indent="-304165"/>
            <a:r>
              <a:rPr lang="fr-FR" sz="2600" dirty="0">
                <a:latin typeface="Times New Roman" panose="02020603050405020304" pitchFamily="18" charset="0"/>
                <a:ea typeface="Roboto"/>
                <a:cs typeface="Times New Roman" panose="02020603050405020304" pitchFamily="18" charset="0"/>
              </a:rPr>
              <a:t>DUME (document spécifique Européen)</a:t>
            </a:r>
          </a:p>
          <a:p>
            <a:pPr marL="913765" lvl="1" indent="-304165"/>
            <a:r>
              <a:rPr lang="fr-FR" sz="2600" dirty="0">
                <a:latin typeface="Times New Roman" panose="02020603050405020304" pitchFamily="18" charset="0"/>
                <a:ea typeface="Roboto"/>
                <a:cs typeface="Times New Roman" panose="02020603050405020304" pitchFamily="18" charset="0"/>
              </a:rPr>
              <a:t>Coordonnées de l’entreprise…</a:t>
            </a:r>
          </a:p>
          <a:p>
            <a:pPr marL="913765" lvl="1" indent="-304165"/>
            <a:r>
              <a:rPr lang="fr-FR" sz="2600" dirty="0">
                <a:latin typeface="Times New Roman" panose="02020603050405020304" pitchFamily="18" charset="0"/>
                <a:ea typeface="Roboto"/>
                <a:cs typeface="Times New Roman" panose="02020603050405020304" pitchFamily="18" charset="0"/>
              </a:rPr>
              <a:t>Un </a:t>
            </a:r>
            <a:r>
              <a:rPr lang="fr-FR" sz="2600" dirty="0" err="1">
                <a:latin typeface="Times New Roman" panose="02020603050405020304" pitchFamily="18" charset="0"/>
                <a:ea typeface="Roboto"/>
                <a:cs typeface="Times New Roman" panose="02020603050405020304" pitchFamily="18" charset="0"/>
              </a:rPr>
              <a:t>extract</a:t>
            </a:r>
            <a:r>
              <a:rPr lang="fr-FR" sz="2600" dirty="0">
                <a:latin typeface="Times New Roman" panose="02020603050405020304" pitchFamily="18" charset="0"/>
                <a:ea typeface="Roboto"/>
                <a:cs typeface="Times New Roman" panose="02020603050405020304" pitchFamily="18" charset="0"/>
              </a:rPr>
              <a:t> PDF de ses propositions de formation introduites via le formulaire Lime Survey</a:t>
            </a:r>
          </a:p>
          <a:p>
            <a:pPr marL="342915" indent="-342900">
              <a:buFont typeface="Wingdings" panose="05000000000000000000" pitchFamily="2" charset="2"/>
              <a:buChar char="q"/>
            </a:pPr>
            <a:r>
              <a:rPr lang="fr-FR" sz="2600" b="1" dirty="0">
                <a:latin typeface="Times New Roman" panose="02020603050405020304" pitchFamily="18" charset="0"/>
                <a:ea typeface="Roboto"/>
                <a:cs typeface="Times New Roman" panose="02020603050405020304" pitchFamily="18" charset="0"/>
              </a:rPr>
              <a:t>Invisibilité des dépôts </a:t>
            </a:r>
            <a:r>
              <a:rPr lang="fr-FR" sz="2600" dirty="0">
                <a:latin typeface="Times New Roman" panose="02020603050405020304" pitchFamily="18" charset="0"/>
                <a:ea typeface="Roboto"/>
                <a:cs typeface="Times New Roman" panose="02020603050405020304" pitchFamily="18" charset="0"/>
              </a:rPr>
              <a:t>jusqu’à la fin de la période d’introduction des offres</a:t>
            </a:r>
          </a:p>
          <a:p>
            <a:pPr marL="0" indent="0">
              <a:buNone/>
            </a:pPr>
            <a:endParaRPr lang="fr-FR" dirty="0"/>
          </a:p>
          <a:p>
            <a:pPr marL="0" indent="0">
              <a:buNone/>
            </a:pPr>
            <a:endParaRPr lang="fr-FR" dirty="0"/>
          </a:p>
          <a:p>
            <a:pPr marL="1599565" lvl="2" indent="-380365"/>
            <a:endParaRPr lang="fr-FR" dirty="0"/>
          </a:p>
          <a:p>
            <a:pPr marL="304165" indent="-304165"/>
            <a:endParaRPr lang="fr-BE" dirty="0"/>
          </a:p>
        </p:txBody>
      </p:sp>
    </p:spTree>
    <p:extLst>
      <p:ext uri="{BB962C8B-B14F-4D97-AF65-F5344CB8AC3E}">
        <p14:creationId xmlns:p14="http://schemas.microsoft.com/office/powerpoint/2010/main" val="238724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BE" sz="4000" dirty="0">
                <a:latin typeface="Times New Roman" panose="02020603050405020304" pitchFamily="18" charset="0"/>
                <a:cs typeface="Times New Roman" panose="02020603050405020304" pitchFamily="18" charset="0"/>
              </a:rPr>
              <a:t>S’enregistrer sur E-Procurement</a:t>
            </a: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653263" y="1539008"/>
            <a:ext cx="11059161" cy="4816897"/>
          </a:xfrm>
        </p:spPr>
        <p:txBody>
          <a:bodyPr vert="horz" lIns="91440" tIns="45720" rIns="91440" bIns="45720" rtlCol="0" anchor="t">
            <a:normAutofit/>
          </a:bodyPr>
          <a:lstStyle/>
          <a:p>
            <a:pPr marL="0" indent="0">
              <a:lnSpc>
                <a:spcPct val="107000"/>
              </a:lnSpc>
              <a:spcBef>
                <a:spcPts val="1200"/>
              </a:spcBef>
              <a:buNone/>
            </a:pPr>
            <a:r>
              <a:rPr lang="fr-B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Procédure pour un nouvel utilisateur</a:t>
            </a:r>
          </a:p>
          <a:p>
            <a:pPr marL="342900" lvl="0" indent="-342900">
              <a:lnSpc>
                <a:spcPct val="107000"/>
              </a:lnSpc>
              <a:spcBef>
                <a:spcPts val="200"/>
              </a:spcBef>
              <a:buFont typeface="+mj-lt"/>
              <a:buAutoNum type="arabicPeriod"/>
            </a:pPr>
            <a:r>
              <a:rPr lang="fr-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S’enregistrer </a:t>
            </a:r>
          </a:p>
          <a:p>
            <a:pPr marL="0" indent="0">
              <a:buNone/>
            </a:pPr>
            <a:r>
              <a:rPr lang="fr-BE" sz="1800" dirty="0">
                <a:effectLst/>
                <a:latin typeface="Calibri" panose="020F0502020204030204" pitchFamily="34" charset="0"/>
                <a:ea typeface="Calibri" panose="020F0502020204030204" pitchFamily="34" charset="0"/>
                <a:cs typeface="Times New Roman" panose="02020603050405020304" pitchFamily="18" charset="0"/>
              </a:rPr>
              <a:t>Se rendre sur </a:t>
            </a:r>
            <a:r>
              <a:rPr lang="fr-BE"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2"/>
              </a:rPr>
              <a:t>https://www.publicprocurement.be/</a:t>
            </a:r>
            <a:endParaRPr lang="fr-FR" sz="2800" dirty="0">
              <a:latin typeface="Times New Roman" panose="02020603050405020304" pitchFamily="18" charset="0"/>
              <a:ea typeface="Roboto"/>
              <a:cs typeface="Times New Roman" panose="02020603050405020304" pitchFamily="18" charset="0"/>
            </a:endParaRPr>
          </a:p>
          <a:p>
            <a:pPr marL="0" indent="0">
              <a:buNone/>
            </a:pPr>
            <a:endParaRPr lang="fr-FR" dirty="0"/>
          </a:p>
          <a:p>
            <a:pPr marL="1599565" lvl="2" indent="-380365"/>
            <a:endParaRPr lang="fr-FR" dirty="0"/>
          </a:p>
          <a:p>
            <a:pPr marL="304165" indent="-304165"/>
            <a:endParaRPr lang="fr-BE" dirty="0"/>
          </a:p>
        </p:txBody>
      </p:sp>
      <p:pic>
        <p:nvPicPr>
          <p:cNvPr id="5" name="Image 4">
            <a:extLst>
              <a:ext uri="{FF2B5EF4-FFF2-40B4-BE49-F238E27FC236}">
                <a16:creationId xmlns:a16="http://schemas.microsoft.com/office/drawing/2014/main" id="{9BED69EE-CA62-AD4E-CE62-78C1A4A528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0759" y="2624332"/>
            <a:ext cx="9553552" cy="4302831"/>
          </a:xfrm>
          <a:prstGeom prst="rect">
            <a:avLst/>
          </a:prstGeom>
          <a:noFill/>
          <a:ln>
            <a:noFill/>
          </a:ln>
        </p:spPr>
      </p:pic>
    </p:spTree>
    <p:extLst>
      <p:ext uri="{BB962C8B-B14F-4D97-AF65-F5344CB8AC3E}">
        <p14:creationId xmlns:p14="http://schemas.microsoft.com/office/powerpoint/2010/main" val="36517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BE" sz="4000" dirty="0">
                <a:latin typeface="Times New Roman" panose="02020603050405020304" pitchFamily="18" charset="0"/>
                <a:cs typeface="Times New Roman" panose="02020603050405020304" pitchFamily="18" charset="0"/>
              </a:rPr>
              <a:t>S’enregistrer sur E-Procurement (2)</a:t>
            </a: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653263" y="1539008"/>
            <a:ext cx="11059161" cy="4816897"/>
          </a:xfrm>
        </p:spPr>
        <p:txBody>
          <a:bodyPr vert="horz" lIns="91440" tIns="45720" rIns="91440" bIns="45720" rtlCol="0" anchor="t">
            <a:normAutofit/>
          </a:bodyPr>
          <a:lstStyle/>
          <a:p>
            <a:pPr marL="0" indent="0">
              <a:buNone/>
            </a:pPr>
            <a:r>
              <a:rPr lang="fr-BE" sz="1800" dirty="0">
                <a:latin typeface="Calibri" panose="020F0502020204030204" pitchFamily="34" charset="0"/>
                <a:ea typeface="Calibri" panose="020F0502020204030204" pitchFamily="34" charset="0"/>
                <a:cs typeface="Times New Roman" panose="02020603050405020304" pitchFamily="18" charset="0"/>
              </a:rPr>
              <a:t>Compléter l’e-mail et le mot de passe.</a:t>
            </a:r>
          </a:p>
          <a:p>
            <a:pPr marL="0" indent="0">
              <a:lnSpc>
                <a:spcPct val="107000"/>
              </a:lnSpc>
              <a:spcAft>
                <a:spcPts val="800"/>
              </a:spcAft>
              <a:buNone/>
            </a:pPr>
            <a:r>
              <a:rPr lang="fr-B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e-mail d'activation est alors envoyé à l'adresse électronique que vous avez indiquée. </a:t>
            </a:r>
          </a:p>
          <a:p>
            <a:pPr marL="0" indent="0">
              <a:lnSpc>
                <a:spcPct val="107000"/>
              </a:lnSpc>
              <a:spcAft>
                <a:spcPts val="800"/>
              </a:spcAft>
              <a:buNone/>
            </a:pPr>
            <a:r>
              <a:rPr lang="fr-BE" sz="1800" dirty="0">
                <a:effectLst/>
                <a:latin typeface="Calibri" panose="020F0502020204030204" pitchFamily="34" charset="0"/>
                <a:ea typeface="Calibri" panose="020F0502020204030204" pitchFamily="34" charset="0"/>
                <a:cs typeface="Times New Roman" panose="02020603050405020304" pitchFamily="18" charset="0"/>
              </a:rPr>
              <a:t>Après avoir cliqué sur le lien contenu dans l'e-mail, vous serez redirigé vers un nouvel écran où vous devrez remplir quelques données supplémentaires. </a:t>
            </a:r>
          </a:p>
          <a:p>
            <a:pPr marL="0" indent="0">
              <a:lnSpc>
                <a:spcPct val="107000"/>
              </a:lnSpc>
              <a:spcAft>
                <a:spcPts val="800"/>
              </a:spcAft>
              <a:buNone/>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2800" dirty="0">
              <a:latin typeface="Times New Roman" panose="02020603050405020304" pitchFamily="18" charset="0"/>
              <a:ea typeface="Roboto"/>
              <a:cs typeface="Times New Roman" panose="02020603050405020304" pitchFamily="18" charset="0"/>
            </a:endParaRPr>
          </a:p>
          <a:p>
            <a:pPr marL="0" indent="0">
              <a:buNone/>
            </a:pPr>
            <a:endParaRPr lang="fr-FR" dirty="0"/>
          </a:p>
          <a:p>
            <a:pPr marL="1599565" lvl="2" indent="-380365"/>
            <a:endParaRPr lang="fr-FR" dirty="0"/>
          </a:p>
          <a:p>
            <a:pPr marL="304165" indent="-304165"/>
            <a:endParaRPr lang="fr-BE" dirty="0"/>
          </a:p>
        </p:txBody>
      </p:sp>
      <p:pic>
        <p:nvPicPr>
          <p:cNvPr id="6" name="Image 5">
            <a:extLst>
              <a:ext uri="{FF2B5EF4-FFF2-40B4-BE49-F238E27FC236}">
                <a16:creationId xmlns:a16="http://schemas.microsoft.com/office/drawing/2014/main" id="{CB020E22-A49A-ABA3-EDB8-FD1AA58B4DF3}"/>
              </a:ext>
            </a:extLst>
          </p:cNvPr>
          <p:cNvPicPr>
            <a:picLocks noChangeAspect="1"/>
          </p:cNvPicPr>
          <p:nvPr/>
        </p:nvPicPr>
        <p:blipFill>
          <a:blip r:embed="rId2"/>
          <a:stretch>
            <a:fillRect/>
          </a:stretch>
        </p:blipFill>
        <p:spPr>
          <a:xfrm>
            <a:off x="2684206" y="3221190"/>
            <a:ext cx="5319252" cy="3637172"/>
          </a:xfrm>
          <a:prstGeom prst="rect">
            <a:avLst/>
          </a:prstGeom>
        </p:spPr>
      </p:pic>
    </p:spTree>
    <p:extLst>
      <p:ext uri="{BB962C8B-B14F-4D97-AF65-F5344CB8AC3E}">
        <p14:creationId xmlns:p14="http://schemas.microsoft.com/office/powerpoint/2010/main" val="228126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BE" sz="4000" dirty="0">
                <a:latin typeface="Times New Roman" panose="02020603050405020304" pitchFamily="18" charset="0"/>
                <a:cs typeface="Times New Roman" panose="02020603050405020304" pitchFamily="18" charset="0"/>
              </a:rPr>
              <a:t>S’enregistrer sur E-Procurement (3)</a:t>
            </a: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653263" y="1539008"/>
            <a:ext cx="11059161" cy="4816897"/>
          </a:xfrm>
        </p:spPr>
        <p:txBody>
          <a:bodyPr vert="horz" lIns="91440" tIns="45720" rIns="91440" bIns="45720" rtlCol="0" anchor="t">
            <a:normAutofit/>
          </a:bodyPr>
          <a:lstStyle/>
          <a:p>
            <a:pPr marL="0" indent="0">
              <a:buNone/>
            </a:pPr>
            <a:r>
              <a:rPr lang="fr-BE" sz="1800" dirty="0">
                <a:latin typeface="Calibri" panose="020F0502020204030204" pitchFamily="34" charset="0"/>
                <a:ea typeface="Calibri" panose="020F0502020204030204" pitchFamily="34" charset="0"/>
                <a:cs typeface="Times New Roman" panose="02020603050405020304" pitchFamily="18" charset="0"/>
              </a:rPr>
              <a:t>2. </a:t>
            </a:r>
            <a:r>
              <a:rPr lang="fr-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Ajouter l’entreprise</a:t>
            </a:r>
          </a:p>
          <a:p>
            <a:pPr marL="0" indent="0">
              <a:buNone/>
            </a:pPr>
            <a:endParaRPr lang="fr-FR" sz="2800" dirty="0">
              <a:latin typeface="Times New Roman" panose="02020603050405020304" pitchFamily="18" charset="0"/>
              <a:ea typeface="Roboto"/>
              <a:cs typeface="Times New Roman" panose="02020603050405020304" pitchFamily="18" charset="0"/>
            </a:endParaRPr>
          </a:p>
          <a:p>
            <a:pPr marL="0" indent="0">
              <a:buNone/>
            </a:pPr>
            <a:endParaRPr lang="fr-FR" dirty="0"/>
          </a:p>
          <a:p>
            <a:pPr marL="1599565" lvl="2" indent="-380365"/>
            <a:endParaRPr lang="fr-FR" dirty="0"/>
          </a:p>
          <a:p>
            <a:pPr marL="304165" indent="-304165"/>
            <a:endParaRPr lang="fr-BE" dirty="0"/>
          </a:p>
        </p:txBody>
      </p:sp>
      <p:pic>
        <p:nvPicPr>
          <p:cNvPr id="5" name="Image 4">
            <a:extLst>
              <a:ext uri="{FF2B5EF4-FFF2-40B4-BE49-F238E27FC236}">
                <a16:creationId xmlns:a16="http://schemas.microsoft.com/office/drawing/2014/main" id="{EFA68113-C0F8-4A08-5C14-9425E0356AB4}"/>
              </a:ext>
            </a:extLst>
          </p:cNvPr>
          <p:cNvPicPr>
            <a:picLocks noChangeAspect="1"/>
          </p:cNvPicPr>
          <p:nvPr/>
        </p:nvPicPr>
        <p:blipFill>
          <a:blip r:embed="rId2"/>
          <a:stretch>
            <a:fillRect/>
          </a:stretch>
        </p:blipFill>
        <p:spPr>
          <a:xfrm>
            <a:off x="838200" y="1865927"/>
            <a:ext cx="8984226" cy="4356439"/>
          </a:xfrm>
          <a:prstGeom prst="rect">
            <a:avLst/>
          </a:prstGeom>
        </p:spPr>
      </p:pic>
    </p:spTree>
    <p:extLst>
      <p:ext uri="{BB962C8B-B14F-4D97-AF65-F5344CB8AC3E}">
        <p14:creationId xmlns:p14="http://schemas.microsoft.com/office/powerpoint/2010/main" val="316034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BE" sz="4000" dirty="0">
                <a:latin typeface="Times New Roman" panose="02020603050405020304" pitchFamily="18" charset="0"/>
                <a:cs typeface="Times New Roman" panose="02020603050405020304" pitchFamily="18" charset="0"/>
              </a:rPr>
              <a:t>S’enregistrer sur E-Procurement (4)</a:t>
            </a: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653263" y="1539008"/>
            <a:ext cx="11059161" cy="4816897"/>
          </a:xfrm>
        </p:spPr>
        <p:txBody>
          <a:bodyPr vert="horz" lIns="91440" tIns="45720" rIns="91440" bIns="45720" rtlCol="0" anchor="t">
            <a:normAutofit/>
          </a:bodyPr>
          <a:lstStyle/>
          <a:p>
            <a:pPr marL="0" indent="0">
              <a:buNone/>
            </a:pPr>
            <a:endParaRPr lang="fr-FR" dirty="0"/>
          </a:p>
          <a:p>
            <a:pPr marL="1599565" lvl="2" indent="-380365"/>
            <a:endParaRPr lang="fr-FR" dirty="0"/>
          </a:p>
          <a:p>
            <a:pPr marL="304165" indent="-304165"/>
            <a:endParaRPr lang="fr-BE" dirty="0"/>
          </a:p>
          <a:p>
            <a:pPr marL="304165" indent="-304165"/>
            <a:endParaRPr lang="fr-BE" dirty="0"/>
          </a:p>
          <a:p>
            <a:pPr marL="304165" indent="-304165"/>
            <a:endParaRPr lang="fr-BE" dirty="0"/>
          </a:p>
          <a:p>
            <a:pPr marL="304165" indent="-304165"/>
            <a:endParaRPr lang="fr-BE" dirty="0"/>
          </a:p>
          <a:p>
            <a:pPr marL="304165" indent="-304165"/>
            <a:endParaRPr lang="fr-BE" dirty="0"/>
          </a:p>
          <a:p>
            <a:pPr marL="304165" indent="-304165"/>
            <a:endParaRPr lang="fr-BE" dirty="0"/>
          </a:p>
          <a:p>
            <a:pPr marL="0" indent="0">
              <a:buNone/>
            </a:pPr>
            <a:r>
              <a:rPr lang="fr-BE"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Terminer en complétant les données de contact. </a:t>
            </a: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04165" indent="-304165"/>
            <a:endParaRPr lang="fr-BE" dirty="0"/>
          </a:p>
        </p:txBody>
      </p:sp>
      <p:pic>
        <p:nvPicPr>
          <p:cNvPr id="6" name="Image 5" descr="Une image contenant texte, capture d’écran, nombre, logiciel&#10;&#10;Description générée automatiquement">
            <a:extLst>
              <a:ext uri="{FF2B5EF4-FFF2-40B4-BE49-F238E27FC236}">
                <a16:creationId xmlns:a16="http://schemas.microsoft.com/office/drawing/2014/main" id="{0D0F9E3B-745D-9AC5-423B-8E8808FE5038}"/>
              </a:ext>
            </a:extLst>
          </p:cNvPr>
          <p:cNvPicPr>
            <a:picLocks noChangeAspect="1"/>
          </p:cNvPicPr>
          <p:nvPr/>
        </p:nvPicPr>
        <p:blipFill>
          <a:blip r:embed="rId2"/>
          <a:stretch>
            <a:fillRect/>
          </a:stretch>
        </p:blipFill>
        <p:spPr>
          <a:xfrm>
            <a:off x="1883715" y="1367334"/>
            <a:ext cx="7722401" cy="4339355"/>
          </a:xfrm>
          <a:prstGeom prst="rect">
            <a:avLst/>
          </a:prstGeom>
        </p:spPr>
      </p:pic>
    </p:spTree>
    <p:extLst>
      <p:ext uri="{BB962C8B-B14F-4D97-AF65-F5344CB8AC3E}">
        <p14:creationId xmlns:p14="http://schemas.microsoft.com/office/powerpoint/2010/main" val="248393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423922" y="1691218"/>
            <a:ext cx="11059161" cy="4816897"/>
          </a:xfrm>
        </p:spPr>
        <p:txBody>
          <a:bodyPr vert="horz" lIns="91440" tIns="45720" rIns="91440" bIns="45720" rtlCol="0" anchor="t">
            <a:normAutofit/>
          </a:bodyPr>
          <a:lstStyle/>
          <a:p>
            <a:pPr marL="380365" indent="-380365"/>
            <a:endParaRPr lang="fr-FR" sz="2200" dirty="0">
              <a:latin typeface="+mn-lt"/>
              <a:ea typeface="Roboto"/>
              <a:cs typeface="Arial"/>
            </a:endParaRPr>
          </a:p>
          <a:p>
            <a:pPr marL="952500" lvl="1" indent="-342900">
              <a:buFont typeface="Wingdings" panose="05000000000000000000" pitchFamily="2" charset="2"/>
              <a:buChar char="q"/>
            </a:pPr>
            <a:r>
              <a:rPr lang="fr-FR" sz="2800" dirty="0">
                <a:latin typeface="Times New Roman"/>
                <a:ea typeface="Roboto"/>
                <a:cs typeface="Times New Roman"/>
              </a:rPr>
              <a:t>C’est au sein de ce formulaire que nous retrouverons concrètement les propositions de formation (pour quels publics, pour quels dispositifs, les intitulés de formation, les points d’ancrage…)</a:t>
            </a:r>
          </a:p>
          <a:p>
            <a:pPr marL="952500" lvl="1" indent="-342900">
              <a:buFont typeface="Wingdings" panose="05000000000000000000" pitchFamily="2" charset="2"/>
              <a:buChar char="q"/>
            </a:pPr>
            <a:r>
              <a:rPr lang="fr-FR" sz="2800" dirty="0">
                <a:latin typeface="Times New Roman"/>
                <a:ea typeface="Roboto"/>
                <a:cs typeface="Times New Roman"/>
              </a:rPr>
              <a:t>En fin de processus, exporter le formulaire en PDF et le joindre </a:t>
            </a:r>
            <a:r>
              <a:rPr lang="fr-FR" sz="2800" u="sng" dirty="0">
                <a:latin typeface="Times New Roman"/>
                <a:ea typeface="Roboto"/>
                <a:cs typeface="Times New Roman"/>
              </a:rPr>
              <a:t>obligatoirement </a:t>
            </a:r>
            <a:r>
              <a:rPr lang="fr-FR" sz="2800" dirty="0">
                <a:latin typeface="Times New Roman"/>
                <a:ea typeface="Roboto"/>
                <a:cs typeface="Times New Roman"/>
              </a:rPr>
              <a:t>à votre soumission au sein de e-procurement </a:t>
            </a:r>
          </a:p>
          <a:p>
            <a:pPr marL="952500" lvl="1" indent="-342900">
              <a:buFont typeface="Wingdings" panose="05000000000000000000" pitchFamily="2" charset="2"/>
              <a:buChar char="q"/>
            </a:pPr>
            <a:r>
              <a:rPr lang="fr-FR" sz="2800" dirty="0">
                <a:latin typeface="Times New Roman"/>
                <a:ea typeface="Roboto"/>
                <a:cs typeface="Times New Roman"/>
              </a:rPr>
              <a:t>C’est le PDF (depuis e-procurement) qui fait foi.</a:t>
            </a:r>
          </a:p>
          <a:p>
            <a:pPr marL="0" indent="0">
              <a:buNone/>
            </a:pPr>
            <a:endParaRPr lang="fr-FR" dirty="0"/>
          </a:p>
          <a:p>
            <a:pPr marL="1599565" lvl="2" indent="-380365"/>
            <a:endParaRPr lang="fr-FR" dirty="0"/>
          </a:p>
          <a:p>
            <a:pPr marL="304165" indent="-304165"/>
            <a:endParaRPr lang="fr-BE" dirty="0"/>
          </a:p>
        </p:txBody>
      </p:sp>
      <p:sp>
        <p:nvSpPr>
          <p:cNvPr id="7" name="Titre 6">
            <a:extLst>
              <a:ext uri="{FF2B5EF4-FFF2-40B4-BE49-F238E27FC236}">
                <a16:creationId xmlns:a16="http://schemas.microsoft.com/office/drawing/2014/main" id="{893B195A-27A3-ED6D-8FBF-7E724DEDA627}"/>
              </a:ext>
            </a:extLst>
          </p:cNvPr>
          <p:cNvSpPr>
            <a:spLocks noGrp="1"/>
          </p:cNvSpPr>
          <p:nvPr>
            <p:ph type="title"/>
          </p:nvPr>
        </p:nvSpPr>
        <p:spPr/>
        <p:txBody>
          <a:bodyPr>
            <a:normAutofit fontScale="90000"/>
          </a:bodyPr>
          <a:lstStyle/>
          <a:p>
            <a:r>
              <a:rPr lang="fr-FR" sz="5400" dirty="0">
                <a:latin typeface="Times New Roman"/>
                <a:cs typeface="Times New Roman"/>
              </a:rPr>
              <a:t>Introduction des offres (5) : Formulaire Lime </a:t>
            </a:r>
            <a:r>
              <a:rPr lang="fr-FR" sz="5400" dirty="0" err="1">
                <a:latin typeface="Times New Roman"/>
                <a:cs typeface="Times New Roman"/>
              </a:rPr>
              <a:t>survey</a:t>
            </a:r>
            <a:endParaRPr lang="fr-BE" dirty="0">
              <a:latin typeface="Times New Roman"/>
              <a:cs typeface="Times New Roman"/>
            </a:endParaRPr>
          </a:p>
        </p:txBody>
      </p:sp>
    </p:spTree>
    <p:extLst>
      <p:ext uri="{BB962C8B-B14F-4D97-AF65-F5344CB8AC3E}">
        <p14:creationId xmlns:p14="http://schemas.microsoft.com/office/powerpoint/2010/main" val="1690981977"/>
      </p:ext>
    </p:extLst>
  </p:cSld>
  <p:clrMapOvr>
    <a:masterClrMapping/>
  </p:clrMapOvr>
  <p:extLst>
    <p:ext uri="{6950BFC3-D8DA-4A85-94F7-54DA5524770B}">
      <p188:commentRel xmlns:p188="http://schemas.microsoft.com/office/powerpoint/2018/8/main" xmlns=""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423922" y="1691218"/>
            <a:ext cx="11059161" cy="4816897"/>
          </a:xfrm>
        </p:spPr>
        <p:txBody>
          <a:bodyPr vert="horz" lIns="91440" tIns="45720" rIns="91440" bIns="45720" rtlCol="0" anchor="t">
            <a:normAutofit/>
          </a:bodyPr>
          <a:lstStyle/>
          <a:p>
            <a:pPr marL="380365" indent="-380365"/>
            <a:endParaRPr lang="fr-FR" sz="2200" dirty="0">
              <a:latin typeface="+mn-lt"/>
              <a:ea typeface="Roboto"/>
              <a:cs typeface="Arial"/>
            </a:endParaRPr>
          </a:p>
          <a:p>
            <a:pPr marL="0" indent="0">
              <a:buNone/>
            </a:pPr>
            <a:r>
              <a:rPr lang="fr-FR" sz="2700" b="1" dirty="0">
                <a:latin typeface="Times New Roman"/>
                <a:cs typeface="Arial"/>
              </a:rPr>
              <a:t>Ce qui vous sera demandé :</a:t>
            </a:r>
          </a:p>
          <a:p>
            <a:pPr marL="0" indent="0">
              <a:buNone/>
            </a:pPr>
            <a:r>
              <a:rPr lang="fr-FR" sz="2700" dirty="0">
                <a:latin typeface="Times New Roman"/>
                <a:cs typeface="Arial"/>
              </a:rPr>
              <a:t>- Identifier le n° et code du lot</a:t>
            </a:r>
          </a:p>
          <a:p>
            <a:pPr marL="0" indent="0">
              <a:buNone/>
            </a:pPr>
            <a:r>
              <a:rPr lang="fr-FR" sz="2700" dirty="0">
                <a:latin typeface="Times New Roman"/>
                <a:cs typeface="Arial"/>
              </a:rPr>
              <a:t>- Coordonnées et statut du soumissionnaire</a:t>
            </a:r>
          </a:p>
          <a:p>
            <a:pPr marL="0" indent="0">
              <a:buNone/>
            </a:pPr>
            <a:r>
              <a:rPr lang="fr-FR" sz="2700" dirty="0">
                <a:latin typeface="Times New Roman"/>
                <a:cs typeface="Arial"/>
              </a:rPr>
              <a:t>- Proposition d’intitulé spécifique</a:t>
            </a:r>
          </a:p>
          <a:p>
            <a:pPr marL="0" indent="0">
              <a:buNone/>
            </a:pPr>
            <a:r>
              <a:rPr lang="fr-FR" sz="2700" dirty="0">
                <a:latin typeface="Times New Roman"/>
                <a:cs typeface="Arial"/>
              </a:rPr>
              <a:t>- Texte de présentation : importance de l’ancrage réseau</a:t>
            </a:r>
          </a:p>
          <a:p>
            <a:pPr marL="0" indent="0">
              <a:buNone/>
            </a:pPr>
            <a:r>
              <a:rPr lang="fr-FR" sz="2700" dirty="0">
                <a:latin typeface="Times New Roman"/>
                <a:cs typeface="Arial"/>
              </a:rPr>
              <a:t>- Identifier le public-cible</a:t>
            </a:r>
          </a:p>
          <a:p>
            <a:pPr marL="0" indent="0">
              <a:buNone/>
            </a:pPr>
            <a:r>
              <a:rPr lang="fr-FR" sz="2700" dirty="0">
                <a:latin typeface="Times New Roman"/>
                <a:cs typeface="Arial"/>
              </a:rPr>
              <a:t>- Explicitation du contenu et de la méthodologie</a:t>
            </a:r>
          </a:p>
          <a:p>
            <a:pPr marL="0" indent="0">
              <a:buNone/>
            </a:pPr>
            <a:r>
              <a:rPr lang="fr-FR" sz="2700" dirty="0">
                <a:latin typeface="Times New Roman"/>
                <a:cs typeface="Arial"/>
              </a:rPr>
              <a:t>- Quelques informations organisationnelles (durée, nbre max, dispositifs)</a:t>
            </a:r>
          </a:p>
          <a:p>
            <a:pPr marL="0" indent="0">
              <a:buNone/>
            </a:pPr>
            <a:endParaRPr lang="fr-FR" dirty="0"/>
          </a:p>
          <a:p>
            <a:pPr marL="1599565" lvl="2" indent="-380365"/>
            <a:endParaRPr lang="fr-FR" dirty="0"/>
          </a:p>
          <a:p>
            <a:pPr marL="304165" indent="-304165"/>
            <a:endParaRPr lang="fr-BE" dirty="0"/>
          </a:p>
        </p:txBody>
      </p:sp>
      <p:sp>
        <p:nvSpPr>
          <p:cNvPr id="7" name="Titre 6">
            <a:extLst>
              <a:ext uri="{FF2B5EF4-FFF2-40B4-BE49-F238E27FC236}">
                <a16:creationId xmlns:a16="http://schemas.microsoft.com/office/drawing/2014/main" id="{893B195A-27A3-ED6D-8FBF-7E724DEDA627}"/>
              </a:ext>
            </a:extLst>
          </p:cNvPr>
          <p:cNvSpPr>
            <a:spLocks noGrp="1"/>
          </p:cNvSpPr>
          <p:nvPr>
            <p:ph type="title"/>
          </p:nvPr>
        </p:nvSpPr>
        <p:spPr/>
        <p:txBody>
          <a:bodyPr>
            <a:normAutofit fontScale="90000"/>
          </a:bodyPr>
          <a:lstStyle/>
          <a:p>
            <a:r>
              <a:rPr lang="fr-FR" sz="5400" dirty="0">
                <a:latin typeface="Times New Roman" panose="02020603050405020304" pitchFamily="18" charset="0"/>
                <a:cs typeface="Times New Roman" panose="02020603050405020304" pitchFamily="18" charset="0"/>
              </a:rPr>
              <a:t>Introduction des offres (6) : Lime </a:t>
            </a:r>
            <a:r>
              <a:rPr lang="fr-FR" sz="5400" dirty="0" err="1">
                <a:latin typeface="Times New Roman" panose="02020603050405020304" pitchFamily="18" charset="0"/>
                <a:cs typeface="Times New Roman" panose="02020603050405020304" pitchFamily="18" charset="0"/>
              </a:rPr>
              <a:t>survey</a:t>
            </a:r>
            <a:endParaRPr lang="fr-BE" dirty="0"/>
          </a:p>
        </p:txBody>
      </p:sp>
    </p:spTree>
    <p:extLst>
      <p:ext uri="{BB962C8B-B14F-4D97-AF65-F5344CB8AC3E}">
        <p14:creationId xmlns:p14="http://schemas.microsoft.com/office/powerpoint/2010/main" val="109410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470966" y="1275230"/>
            <a:ext cx="11250066" cy="4809190"/>
          </a:xfrm>
        </p:spPr>
        <p:txBody>
          <a:bodyPr vert="horz" lIns="91440" tIns="45720" rIns="91440" bIns="45720" rtlCol="0" anchor="t">
            <a:noAutofit/>
          </a:bodyPr>
          <a:lstStyle/>
          <a:p>
            <a:pPr marL="304165" indent="-304165" algn="just">
              <a:buFont typeface="Wingdings" panose="05000000000000000000" pitchFamily="2" charset="2"/>
              <a:buChar char="v"/>
            </a:pPr>
            <a:r>
              <a:rPr lang="fr" sz="2400" dirty="0">
                <a:latin typeface="Times New Roman" panose="02020603050405020304" pitchFamily="18" charset="0"/>
                <a:ea typeface="Calibri"/>
                <a:cs typeface="Times New Roman" panose="02020603050405020304" pitchFamily="18" charset="0"/>
              </a:rPr>
              <a:t>L'IFEC remplit cumulativement les </a:t>
            </a:r>
            <a:r>
              <a:rPr lang="fr" sz="2400" b="1" dirty="0">
                <a:latin typeface="Times New Roman" panose="02020603050405020304" pitchFamily="18" charset="0"/>
                <a:ea typeface="Calibri"/>
                <a:cs typeface="Times New Roman" panose="02020603050405020304" pitchFamily="18" charset="0"/>
              </a:rPr>
              <a:t>3 critères suivants qui contraignent à un MP : </a:t>
            </a:r>
            <a:endParaRPr lang="en-US"/>
          </a:p>
          <a:p>
            <a:pPr marL="0" indent="0" algn="just">
              <a:buNone/>
            </a:pPr>
            <a:endParaRPr lang="fr-BE" sz="2400" dirty="0">
              <a:latin typeface="Times New Roman" panose="02020603050405020304" pitchFamily="18" charset="0"/>
              <a:ea typeface="Calibri" panose="020F0502020204030204" pitchFamily="34" charset="0"/>
              <a:cs typeface="Times New Roman" panose="02020603050405020304" pitchFamily="18" charset="0"/>
            </a:endParaRPr>
          </a:p>
          <a:p>
            <a:pPr marL="1066800" lvl="1" indent="-457200" algn="just">
              <a:buFont typeface="Wingdings" panose="05000000000000000000" pitchFamily="2" charset="2"/>
              <a:buChar char="q"/>
            </a:pPr>
            <a:r>
              <a:rPr lang="fr" sz="2400" dirty="0">
                <a:latin typeface="Times New Roman" panose="02020603050405020304" pitchFamily="18" charset="0"/>
                <a:ea typeface="Calibri"/>
                <a:cs typeface="Times New Roman" panose="02020603050405020304" pitchFamily="18" charset="0"/>
              </a:rPr>
              <a:t>Notre organisme a été créé pour satisfaire spécifiquement des b</a:t>
            </a:r>
            <a:r>
              <a:rPr lang="fr" sz="2400" b="1" dirty="0">
                <a:latin typeface="Times New Roman" panose="02020603050405020304" pitchFamily="18" charset="0"/>
                <a:ea typeface="Calibri"/>
                <a:cs typeface="Times New Roman" panose="02020603050405020304" pitchFamily="18" charset="0"/>
              </a:rPr>
              <a:t>esoins d'intérêt général ayant un caractère autre qu'industriel ou commercial</a:t>
            </a:r>
            <a:endParaRPr lang="fr-BE" sz="2400" dirty="0">
              <a:latin typeface="Times New Roman" panose="02020603050405020304" pitchFamily="18" charset="0"/>
              <a:ea typeface="Calibri"/>
              <a:cs typeface="Times New Roman" panose="02020603050405020304" pitchFamily="18" charset="0"/>
            </a:endParaRPr>
          </a:p>
          <a:p>
            <a:pPr marL="1066800" lvl="1" indent="-457200" algn="just">
              <a:buFont typeface="Wingdings" panose="05000000000000000000" pitchFamily="2" charset="2"/>
              <a:buChar char="q"/>
            </a:pPr>
            <a:r>
              <a:rPr lang="fr" sz="2400" dirty="0">
                <a:latin typeface="Times New Roman" panose="02020603050405020304" pitchFamily="18" charset="0"/>
                <a:ea typeface="Calibri"/>
                <a:cs typeface="Times New Roman" panose="02020603050405020304" pitchFamily="18" charset="0"/>
              </a:rPr>
              <a:t>Notre organisme est doté d'une </a:t>
            </a:r>
            <a:r>
              <a:rPr lang="fr" sz="2400" b="1" dirty="0">
                <a:latin typeface="Times New Roman" panose="02020603050405020304" pitchFamily="18" charset="0"/>
                <a:ea typeface="Calibri"/>
                <a:cs typeface="Times New Roman" panose="02020603050405020304" pitchFamily="18" charset="0"/>
              </a:rPr>
              <a:t>personnalité juridique  (asbl)</a:t>
            </a:r>
            <a:endParaRPr lang="fr-BE" sz="2400" dirty="0">
              <a:latin typeface="Times New Roman" panose="02020603050405020304" pitchFamily="18" charset="0"/>
              <a:ea typeface="Calibri"/>
              <a:cs typeface="Times New Roman" panose="02020603050405020304" pitchFamily="18" charset="0"/>
            </a:endParaRPr>
          </a:p>
          <a:p>
            <a:pPr marL="1066800" lvl="1" indent="-457200" algn="just">
              <a:buFont typeface="Wingdings" panose="05000000000000000000" pitchFamily="2" charset="2"/>
              <a:buChar char="q"/>
            </a:pPr>
            <a:r>
              <a:rPr lang="fr" sz="2400" dirty="0">
                <a:latin typeface="Times New Roman" panose="02020603050405020304" pitchFamily="18" charset="0"/>
                <a:ea typeface="Calibri"/>
                <a:cs typeface="Times New Roman" panose="02020603050405020304" pitchFamily="18" charset="0"/>
              </a:rPr>
              <a:t>Notre organisme remplit </a:t>
            </a:r>
            <a:r>
              <a:rPr lang="fr" sz="2400" b="1" dirty="0">
                <a:latin typeface="Times New Roman" panose="02020603050405020304" pitchFamily="18" charset="0"/>
                <a:ea typeface="Calibri"/>
                <a:cs typeface="Times New Roman" panose="02020603050405020304" pitchFamily="18" charset="0"/>
              </a:rPr>
              <a:t>les conditions</a:t>
            </a:r>
            <a:r>
              <a:rPr lang="fr" sz="2400" dirty="0">
                <a:latin typeface="Times New Roman" panose="02020603050405020304" pitchFamily="18" charset="0"/>
                <a:ea typeface="Calibri"/>
                <a:cs typeface="Times New Roman" panose="02020603050405020304" pitchFamily="18" charset="0"/>
              </a:rPr>
              <a:t> énoncées ci-après :</a:t>
            </a:r>
            <a:endParaRPr lang="fr-BE" sz="2400" dirty="0">
              <a:latin typeface="Times New Roman" panose="02020603050405020304" pitchFamily="18" charset="0"/>
              <a:ea typeface="Calibri"/>
              <a:cs typeface="Times New Roman" panose="02020603050405020304" pitchFamily="18" charset="0"/>
            </a:endParaRPr>
          </a:p>
          <a:p>
            <a:pPr marL="1523365" lvl="2" indent="-304165"/>
            <a:r>
              <a:rPr lang="fr" sz="2400" dirty="0">
                <a:latin typeface="Times New Roman" panose="02020603050405020304" pitchFamily="18" charset="0"/>
                <a:ea typeface="Calibri"/>
                <a:cs typeface="Times New Roman" panose="02020603050405020304" pitchFamily="18" charset="0"/>
              </a:rPr>
              <a:t>activité </a:t>
            </a:r>
            <a:r>
              <a:rPr lang="fr" sz="2400" b="1" dirty="0">
                <a:latin typeface="Times New Roman" panose="02020603050405020304" pitchFamily="18" charset="0"/>
                <a:ea typeface="Calibri"/>
                <a:cs typeface="Times New Roman" panose="02020603050405020304" pitchFamily="18" charset="0"/>
              </a:rPr>
              <a:t>financée majoritairement par des autorités ou organismes</a:t>
            </a:r>
            <a:r>
              <a:rPr lang="fr" sz="2400" dirty="0">
                <a:latin typeface="Times New Roman" panose="02020603050405020304" pitchFamily="18" charset="0"/>
                <a:ea typeface="Calibri"/>
                <a:cs typeface="Times New Roman" panose="02020603050405020304" pitchFamily="18" charset="0"/>
              </a:rPr>
              <a:t> définis légalement comme étant des pouvoirs adjudicateurs</a:t>
            </a:r>
            <a:endParaRPr lang="fr-BE" sz="2400" dirty="0">
              <a:latin typeface="Times New Roman" panose="02020603050405020304" pitchFamily="18" charset="0"/>
              <a:ea typeface="Calibri"/>
              <a:cs typeface="Times New Roman" panose="02020603050405020304" pitchFamily="18" charset="0"/>
            </a:endParaRPr>
          </a:p>
          <a:p>
            <a:pPr marL="1523365" lvl="2" indent="-304165"/>
            <a:r>
              <a:rPr lang="fr" sz="2400" b="1" dirty="0">
                <a:latin typeface="Times New Roman" panose="02020603050405020304" pitchFamily="18" charset="0"/>
                <a:ea typeface="Calibri"/>
                <a:cs typeface="Times New Roman" panose="02020603050405020304" pitchFamily="18" charset="0"/>
              </a:rPr>
              <a:t>gestion soumise à un contrôle des autorités </a:t>
            </a:r>
            <a:r>
              <a:rPr lang="fr" sz="2400" dirty="0">
                <a:latin typeface="Times New Roman" panose="02020603050405020304" pitchFamily="18" charset="0"/>
                <a:ea typeface="Calibri"/>
                <a:cs typeface="Times New Roman" panose="02020603050405020304" pitchFamily="18" charset="0"/>
              </a:rPr>
              <a:t>sur le bon usage des fonds publics</a:t>
            </a:r>
            <a:endParaRPr lang="fr-BE" sz="2400" dirty="0">
              <a:latin typeface="Times New Roman" panose="02020603050405020304" pitchFamily="18" charset="0"/>
              <a:ea typeface="Calibri" panose="020F0502020204030204" pitchFamily="34" charset="0"/>
              <a:cs typeface="Times New Roman" panose="02020603050405020304" pitchFamily="18" charset="0"/>
            </a:endParaRPr>
          </a:p>
          <a:p>
            <a:pPr marL="304165" indent="-304165">
              <a:lnSpc>
                <a:spcPct val="107000"/>
              </a:lnSpc>
              <a:spcAft>
                <a:spcPts val="800"/>
              </a:spcAft>
              <a:buFont typeface="Wingdings" panose="05000000000000000000" pitchFamily="2" charset="2"/>
              <a:buChar char="v"/>
            </a:pPr>
            <a:r>
              <a:rPr lang="fr-BE" sz="2400" dirty="0">
                <a:latin typeface="Times New Roman"/>
                <a:ea typeface="Calibri"/>
                <a:cs typeface="Times New Roman"/>
              </a:rPr>
              <a:t>L’IFEC est donc un </a:t>
            </a:r>
            <a:r>
              <a:rPr lang="fr-BE" sz="2400" b="1" dirty="0">
                <a:latin typeface="Times New Roman"/>
                <a:ea typeface="Calibri"/>
                <a:cs typeface="Times New Roman"/>
              </a:rPr>
              <a:t>pouvoir adjudicateur</a:t>
            </a:r>
            <a:endParaRPr lang="fr-BE" sz="2400" dirty="0">
              <a:latin typeface="Times New Roman"/>
              <a:ea typeface="Calibri"/>
              <a:cs typeface="Times New Roman"/>
            </a:endParaRPr>
          </a:p>
          <a:p>
            <a:pPr marL="0" indent="0">
              <a:buNone/>
            </a:pPr>
            <a:endParaRPr lang="fr-FR" dirty="0">
              <a:ea typeface="Calibri" panose="020F0502020204030204" pitchFamily="34" charset="0"/>
            </a:endParaRPr>
          </a:p>
          <a:p>
            <a:pPr marL="304165" indent="-304165"/>
            <a:endParaRPr lang="fr-BE" dirty="0">
              <a:ea typeface="Calibri" panose="020F0502020204030204" pitchFamily="34" charset="0"/>
            </a:endParaRPr>
          </a:p>
        </p:txBody>
      </p:sp>
      <p:sp>
        <p:nvSpPr>
          <p:cNvPr id="7" name="Titre 1">
            <a:extLst>
              <a:ext uri="{FF2B5EF4-FFF2-40B4-BE49-F238E27FC236}">
                <a16:creationId xmlns:a16="http://schemas.microsoft.com/office/drawing/2014/main" id="{9594FCE3-2164-0A94-2977-A9459C16F41E}"/>
              </a:ext>
            </a:extLst>
          </p:cNvPr>
          <p:cNvSpPr>
            <a:spLocks noGrp="1"/>
          </p:cNvSpPr>
          <p:nvPr>
            <p:ph type="title"/>
          </p:nvPr>
        </p:nvSpPr>
        <p:spPr>
          <a:xfrm>
            <a:off x="838199" y="366185"/>
            <a:ext cx="10515601" cy="907811"/>
          </a:xfrm>
        </p:spPr>
        <p:txBody>
          <a:bodyPr>
            <a:normAutofit/>
          </a:bodyPr>
          <a:lstStyle/>
          <a:p>
            <a:r>
              <a:rPr lang="fr-FR" sz="4000" dirty="0">
                <a:latin typeface="Times New Roman" panose="02020603050405020304" pitchFamily="18" charset="0"/>
                <a:cs typeface="Times New Roman" panose="02020603050405020304" pitchFamily="18" charset="0"/>
              </a:rPr>
              <a:t>Pourquoi un marché public ? (1)</a:t>
            </a:r>
            <a:endParaRPr lang="fr-BE"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10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423922" y="1691218"/>
            <a:ext cx="11059161" cy="4816897"/>
          </a:xfrm>
        </p:spPr>
        <p:txBody>
          <a:bodyPr vert="horz" lIns="91440" tIns="45720" rIns="91440" bIns="45720" rtlCol="0" anchor="t">
            <a:normAutofit/>
          </a:bodyPr>
          <a:lstStyle/>
          <a:p>
            <a:pPr marL="380365" indent="-380365"/>
            <a:endParaRPr lang="fr-FR" sz="2200" dirty="0">
              <a:latin typeface="+mn-lt"/>
              <a:ea typeface="Roboto"/>
              <a:cs typeface="Arial"/>
            </a:endParaRPr>
          </a:p>
          <a:p>
            <a:pPr marL="0" indent="0">
              <a:buNone/>
            </a:pPr>
            <a:r>
              <a:rPr lang="fr-FR" sz="2500" dirty="0">
                <a:latin typeface="Arial"/>
                <a:cs typeface="Arial"/>
              </a:rPr>
              <a:t>- </a:t>
            </a:r>
            <a:r>
              <a:rPr lang="fr-FR" sz="3200" dirty="0">
                <a:latin typeface="Times New Roman"/>
                <a:cs typeface="Arial"/>
              </a:rPr>
              <a:t>Identifier les formateurs et expliciter leurs domaines d’expertise et leur expérience</a:t>
            </a:r>
          </a:p>
          <a:p>
            <a:pPr marL="0" indent="0">
              <a:buNone/>
            </a:pPr>
            <a:r>
              <a:rPr lang="fr-FR" sz="3200" dirty="0">
                <a:latin typeface="Times New Roman"/>
                <a:cs typeface="Arial"/>
              </a:rPr>
              <a:t>- données budgétaires (montant total des honoraires par jour, préparation comprise)</a:t>
            </a:r>
          </a:p>
          <a:p>
            <a:pPr marL="1599565" lvl="2" indent="-380365"/>
            <a:endParaRPr lang="fr-FR" sz="3200" dirty="0">
              <a:latin typeface="Times New Roman"/>
            </a:endParaRPr>
          </a:p>
          <a:p>
            <a:pPr marL="304165" indent="-304165"/>
            <a:endParaRPr lang="fr-BE" dirty="0"/>
          </a:p>
        </p:txBody>
      </p:sp>
      <p:sp>
        <p:nvSpPr>
          <p:cNvPr id="7" name="Titre 6">
            <a:extLst>
              <a:ext uri="{FF2B5EF4-FFF2-40B4-BE49-F238E27FC236}">
                <a16:creationId xmlns:a16="http://schemas.microsoft.com/office/drawing/2014/main" id="{893B195A-27A3-ED6D-8FBF-7E724DEDA627}"/>
              </a:ext>
            </a:extLst>
          </p:cNvPr>
          <p:cNvSpPr>
            <a:spLocks noGrp="1"/>
          </p:cNvSpPr>
          <p:nvPr>
            <p:ph type="title"/>
          </p:nvPr>
        </p:nvSpPr>
        <p:spPr/>
        <p:txBody>
          <a:bodyPr>
            <a:normAutofit fontScale="90000"/>
          </a:bodyPr>
          <a:lstStyle/>
          <a:p>
            <a:r>
              <a:rPr lang="fr-FR" sz="5400" dirty="0">
                <a:latin typeface="Times New Roman" panose="02020603050405020304" pitchFamily="18" charset="0"/>
                <a:cs typeface="Times New Roman" panose="02020603050405020304" pitchFamily="18" charset="0"/>
              </a:rPr>
              <a:t>Introduction des offres (7) : Lime </a:t>
            </a:r>
            <a:r>
              <a:rPr lang="fr-FR" sz="5400" dirty="0" err="1">
                <a:latin typeface="Times New Roman" panose="02020603050405020304" pitchFamily="18" charset="0"/>
                <a:cs typeface="Times New Roman" panose="02020603050405020304" pitchFamily="18" charset="0"/>
              </a:rPr>
              <a:t>survey</a:t>
            </a:r>
            <a:endParaRPr lang="fr-BE" dirty="0"/>
          </a:p>
        </p:txBody>
      </p:sp>
    </p:spTree>
    <p:extLst>
      <p:ext uri="{BB962C8B-B14F-4D97-AF65-F5344CB8AC3E}">
        <p14:creationId xmlns:p14="http://schemas.microsoft.com/office/powerpoint/2010/main" val="360171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893B195A-27A3-ED6D-8FBF-7E724DEDA627}"/>
              </a:ext>
            </a:extLst>
          </p:cNvPr>
          <p:cNvSpPr>
            <a:spLocks noGrp="1"/>
          </p:cNvSpPr>
          <p:nvPr>
            <p:ph type="title"/>
          </p:nvPr>
        </p:nvSpPr>
        <p:spPr/>
        <p:txBody>
          <a:bodyPr>
            <a:normAutofit fontScale="90000"/>
          </a:bodyPr>
          <a:lstStyle/>
          <a:p>
            <a:r>
              <a:rPr lang="fr-FR" sz="5400" dirty="0">
                <a:latin typeface="Times New Roman"/>
                <a:cs typeface="Times New Roman"/>
              </a:rPr>
              <a:t>Sélection, analyse et classement des offres dans le stock (1) </a:t>
            </a:r>
            <a:r>
              <a:rPr lang="fr-FR" sz="2200" dirty="0">
                <a:solidFill>
                  <a:srgbClr val="FF0000"/>
                </a:solidFill>
                <a:latin typeface="Times New Roman"/>
                <a:cs typeface="Times New Roman"/>
              </a:rPr>
              <a:t>(janvier-février 2024)</a:t>
            </a:r>
            <a:endParaRPr lang="fr-BE" sz="2200" dirty="0">
              <a:solidFill>
                <a:srgbClr val="FF0000"/>
              </a:solidFill>
              <a:latin typeface="Times New Roman"/>
              <a:cs typeface="Times New Roman"/>
            </a:endParaRPr>
          </a:p>
        </p:txBody>
      </p:sp>
      <p:sp>
        <p:nvSpPr>
          <p:cNvPr id="5" name="ZoneTexte 4">
            <a:extLst>
              <a:ext uri="{FF2B5EF4-FFF2-40B4-BE49-F238E27FC236}">
                <a16:creationId xmlns:a16="http://schemas.microsoft.com/office/drawing/2014/main" id="{5FC31130-E42B-1008-8CA1-F58460E7DBE6}"/>
              </a:ext>
            </a:extLst>
          </p:cNvPr>
          <p:cNvSpPr txBox="1"/>
          <p:nvPr/>
        </p:nvSpPr>
        <p:spPr>
          <a:xfrm>
            <a:off x="546243" y="1718131"/>
            <a:ext cx="11099514" cy="3724096"/>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Phase de vérification et de sélection : </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Le pouvoir adjudicateur vérifie que les conditions suivantes sont réunies :</a:t>
            </a:r>
          </a:p>
          <a:p>
            <a:endParaRPr lang="fr-FR" sz="20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1° l’offre est conforme aux exigences, conditions et critères énoncés dans l’avis de marché et dans les documents du marché (= </a:t>
            </a:r>
            <a:r>
              <a:rPr lang="fr-FR" sz="2400" b="1" dirty="0">
                <a:latin typeface="Times New Roman" panose="02020603050405020304" pitchFamily="18" charset="0"/>
                <a:cs typeface="Times New Roman" panose="02020603050405020304" pitchFamily="18" charset="0"/>
              </a:rPr>
              <a:t>régularité et conformité de l’offre</a:t>
            </a:r>
            <a:r>
              <a:rPr lang="fr-FR" sz="2400" dirty="0">
                <a:latin typeface="Times New Roman" panose="02020603050405020304" pitchFamily="18" charset="0"/>
                <a:cs typeface="Times New Roman" panose="02020603050405020304" pitchFamily="18" charset="0"/>
              </a:rPr>
              <a:t>) </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2° vérifier que le soumissionnaire n’est pas dans une situation entraînant son </a:t>
            </a:r>
            <a:r>
              <a:rPr lang="fr-FR" sz="2400" b="1" dirty="0">
                <a:latin typeface="Times New Roman" panose="02020603050405020304" pitchFamily="18" charset="0"/>
                <a:cs typeface="Times New Roman" panose="02020603050405020304" pitchFamily="18" charset="0"/>
              </a:rPr>
              <a:t>exclusion</a:t>
            </a:r>
            <a:r>
              <a:rPr lang="fr-FR" sz="2400" dirty="0">
                <a:latin typeface="Times New Roman" panose="02020603050405020304" pitchFamily="18" charset="0"/>
                <a:cs typeface="Times New Roman" panose="02020603050405020304" pitchFamily="18" charset="0"/>
              </a:rPr>
              <a:t> de la procédure de passation du marché (vérification des </a:t>
            </a:r>
            <a:r>
              <a:rPr lang="fr-FR" sz="2400" b="1" dirty="0">
                <a:latin typeface="Times New Roman" panose="02020603050405020304" pitchFamily="18" charset="0"/>
                <a:cs typeface="Times New Roman" panose="02020603050405020304" pitchFamily="18" charset="0"/>
              </a:rPr>
              <a:t>motifs d’exclusion</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Exemples : fraude, corruption, dettes sociales ou fiscales, faillite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351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893B195A-27A3-ED6D-8FBF-7E724DEDA627}"/>
              </a:ext>
            </a:extLst>
          </p:cNvPr>
          <p:cNvSpPr>
            <a:spLocks noGrp="1"/>
          </p:cNvSpPr>
          <p:nvPr>
            <p:ph type="title"/>
          </p:nvPr>
        </p:nvSpPr>
        <p:spPr/>
        <p:txBody>
          <a:bodyPr>
            <a:normAutofit fontScale="90000"/>
          </a:bodyPr>
          <a:lstStyle/>
          <a:p>
            <a:r>
              <a:rPr lang="fr-FR" sz="5400" dirty="0">
                <a:latin typeface="Times New Roman"/>
                <a:cs typeface="Times New Roman"/>
              </a:rPr>
              <a:t>Sélection, analyse et classement des offres dans le stock (2)</a:t>
            </a:r>
            <a:endParaRPr lang="fr-BE" dirty="0">
              <a:latin typeface="Times New Roman"/>
              <a:cs typeface="Times New Roman"/>
            </a:endParaRPr>
          </a:p>
        </p:txBody>
      </p:sp>
      <p:sp>
        <p:nvSpPr>
          <p:cNvPr id="2" name="ZoneTexte 1">
            <a:extLst>
              <a:ext uri="{FF2B5EF4-FFF2-40B4-BE49-F238E27FC236}">
                <a16:creationId xmlns:a16="http://schemas.microsoft.com/office/drawing/2014/main" id="{59571B1E-3E35-0B1D-CCBB-75400898D558}"/>
              </a:ext>
            </a:extLst>
          </p:cNvPr>
          <p:cNvSpPr txBox="1"/>
          <p:nvPr/>
        </p:nvSpPr>
        <p:spPr>
          <a:xfrm>
            <a:off x="915391" y="2291137"/>
            <a:ext cx="10345084" cy="3046988"/>
          </a:xfrm>
          <a:prstGeom prst="rect">
            <a:avLst/>
          </a:prstGeom>
          <a:noFill/>
        </p:spPr>
        <p:txBody>
          <a:bodyPr wrap="square" lIns="91440" tIns="45720" rIns="91440" bIns="45720" rtlCol="0" anchor="t">
            <a:spAutoFit/>
          </a:bodyPr>
          <a:lstStyle/>
          <a:p>
            <a:r>
              <a:rPr lang="fr-FR" sz="2400" b="1" dirty="0">
                <a:latin typeface="Times New Roman" panose="02020603050405020304" pitchFamily="18" charset="0"/>
                <a:cs typeface="Times New Roman" panose="02020603050405020304" pitchFamily="18" charset="0"/>
              </a:rPr>
              <a:t>Les critères d’attribution lot par lot : </a:t>
            </a:r>
          </a:p>
          <a:p>
            <a:endParaRPr lang="fr-FR" sz="2400" b="1"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ea typeface="Roboto"/>
                <a:cs typeface="Times New Roman" panose="02020603050405020304" pitchFamily="18" charset="0"/>
              </a:rPr>
              <a:t>Ces critères permettent d'apprécier la </a:t>
            </a:r>
            <a:r>
              <a:rPr lang="fr-FR" sz="2400" b="1" dirty="0">
                <a:latin typeface="Times New Roman" panose="02020603050405020304" pitchFamily="18" charset="0"/>
                <a:ea typeface="Roboto"/>
                <a:cs typeface="Times New Roman" panose="02020603050405020304" pitchFamily="18" charset="0"/>
              </a:rPr>
              <a:t>valeur intrinsèque de l'offre </a:t>
            </a:r>
            <a:r>
              <a:rPr lang="fr-FR" sz="2400" dirty="0">
                <a:latin typeface="Times New Roman" panose="02020603050405020304" pitchFamily="18" charset="0"/>
                <a:ea typeface="Roboto"/>
                <a:cs typeface="Times New Roman" panose="02020603050405020304" pitchFamily="18" charset="0"/>
              </a:rPr>
              <a:t>(analyse et pondération)</a:t>
            </a:r>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ea typeface="Roboto"/>
              <a:cs typeface="Times New Roman" panose="02020603050405020304" pitchFamily="18" charset="0"/>
            </a:endParaRPr>
          </a:p>
          <a:p>
            <a:endParaRPr lang="fr-FR" sz="2400" dirty="0">
              <a:latin typeface="Times New Roman" panose="02020603050405020304" pitchFamily="18" charset="0"/>
              <a:ea typeface="Roboto"/>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endParaRPr lang="fr-BE" sz="2400"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87AA163F-9D8B-9E3F-6A8C-65DEB6627CCB}"/>
              </a:ext>
            </a:extLst>
          </p:cNvPr>
          <p:cNvSpPr txBox="1"/>
          <p:nvPr/>
        </p:nvSpPr>
        <p:spPr>
          <a:xfrm>
            <a:off x="920658" y="3814631"/>
            <a:ext cx="10834377" cy="193899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Expertise (compétences) et expérience du (des) formateur (s)  (30 %)</a:t>
            </a:r>
          </a:p>
          <a:p>
            <a:pPr marL="342900" indent="-342900">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Qualité des contenus au regard du Programme général de l’IFEC (30%)</a:t>
            </a:r>
          </a:p>
          <a:p>
            <a:pPr marL="342900" indent="-342900">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Qualité de la méthodologie de formation (30 %)</a:t>
            </a:r>
          </a:p>
          <a:p>
            <a:pPr marL="342900" indent="-342900">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Prix TTC (10 %)  : prix par jour (max) : honoraires formation + préparation</a:t>
            </a:r>
          </a:p>
          <a:p>
            <a:r>
              <a:rPr lang="fr-FR" sz="2400" dirty="0">
                <a:latin typeface="Times New Roman"/>
                <a:cs typeface="Times New Roman"/>
              </a:rPr>
              <a:t>(frais de déplacement prévus par la Loi)</a:t>
            </a:r>
            <a:endParaRPr lang="fr-B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5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893B195A-27A3-ED6D-8FBF-7E724DEDA627}"/>
              </a:ext>
            </a:extLst>
          </p:cNvPr>
          <p:cNvSpPr>
            <a:spLocks noGrp="1"/>
          </p:cNvSpPr>
          <p:nvPr>
            <p:ph type="title"/>
          </p:nvPr>
        </p:nvSpPr>
        <p:spPr/>
        <p:txBody>
          <a:bodyPr>
            <a:normAutofit fontScale="90000"/>
          </a:bodyPr>
          <a:lstStyle/>
          <a:p>
            <a:r>
              <a:rPr lang="fr-FR" sz="5400" dirty="0">
                <a:latin typeface="Times New Roman"/>
                <a:cs typeface="Times New Roman"/>
              </a:rPr>
              <a:t>Sélection, analyse et classement des offres dans le stock (3)</a:t>
            </a:r>
            <a:endParaRPr lang="fr-BE" dirty="0">
              <a:latin typeface="Times New Roman"/>
              <a:cs typeface="Times New Roman"/>
            </a:endParaRPr>
          </a:p>
        </p:txBody>
      </p:sp>
      <p:sp>
        <p:nvSpPr>
          <p:cNvPr id="10" name="ZoneTexte 9">
            <a:extLst>
              <a:ext uri="{FF2B5EF4-FFF2-40B4-BE49-F238E27FC236}">
                <a16:creationId xmlns:a16="http://schemas.microsoft.com/office/drawing/2014/main" id="{AB70472D-B33C-19BD-741A-56BF14423B76}"/>
              </a:ext>
            </a:extLst>
          </p:cNvPr>
          <p:cNvSpPr txBox="1"/>
          <p:nvPr/>
        </p:nvSpPr>
        <p:spPr>
          <a:xfrm>
            <a:off x="495728" y="2004095"/>
            <a:ext cx="11197119" cy="470898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r>
              <a:rPr lang="fr-BE" sz="2500" dirty="0">
                <a:effectLst/>
                <a:latin typeface="Times New Roman" panose="02020603050405020304" pitchFamily="18" charset="0"/>
                <a:ea typeface="Times New Roman" panose="02020603050405020304" pitchFamily="18" charset="0"/>
                <a:cs typeface="Times New Roman" panose="02020603050405020304" pitchFamily="18" charset="0"/>
              </a:rPr>
              <a:t>Après l’analyse des offres, prise de contact éventuelle avec certains soumissionnaires afin de clarifier l’offre. </a:t>
            </a:r>
          </a:p>
          <a:p>
            <a:endParaRPr lang="fr-BE"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BE" sz="2500" dirty="0">
                <a:latin typeface="Times New Roman" panose="02020603050405020304" pitchFamily="18" charset="0"/>
                <a:cs typeface="Times New Roman" panose="02020603050405020304" pitchFamily="18" charset="0"/>
              </a:rPr>
              <a:t> Pas de possibilité de changer de lot</a:t>
            </a:r>
          </a:p>
          <a:p>
            <a:endParaRPr lang="fr-BE" sz="2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FR" sz="2500" b="1" dirty="0">
                <a:latin typeface="Times New Roman"/>
                <a:cs typeface="Times New Roman"/>
              </a:rPr>
              <a:t>Classement définitif</a:t>
            </a:r>
            <a:r>
              <a:rPr lang="fr-FR" sz="2500" dirty="0">
                <a:latin typeface="Times New Roman"/>
                <a:cs typeface="Times New Roman"/>
              </a:rPr>
              <a:t> </a:t>
            </a:r>
            <a:r>
              <a:rPr lang="fr-FR" sz="2500" b="1" dirty="0">
                <a:latin typeface="Times New Roman"/>
                <a:cs typeface="Times New Roman"/>
              </a:rPr>
              <a:t>des offres</a:t>
            </a:r>
            <a:r>
              <a:rPr lang="fr-FR" sz="2500" dirty="0">
                <a:latin typeface="Times New Roman"/>
                <a:cs typeface="Times New Roman"/>
              </a:rPr>
              <a:t> en fonction des critères d’attribution</a:t>
            </a:r>
          </a:p>
          <a:p>
            <a:endParaRPr lang="fr-FR" sz="2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FR" sz="2500" dirty="0">
                <a:latin typeface="Times New Roman" panose="02020603050405020304" pitchFamily="18" charset="0"/>
                <a:cs typeface="Times New Roman" panose="02020603050405020304" pitchFamily="18" charset="0"/>
              </a:rPr>
              <a:t>Certaines offres ne sont pas retenues et ne sont donc pas versées dans le stock</a:t>
            </a:r>
          </a:p>
          <a:p>
            <a:pPr marL="342900" indent="-342900">
              <a:buFont typeface="Wingdings" panose="05000000000000000000" pitchFamily="2" charset="2"/>
              <a:buChar char="q"/>
            </a:pPr>
            <a:endParaRPr lang="fr-BE" sz="2500" b="1" dirty="0">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BE" sz="2500" b="1" dirty="0">
                <a:effectLst/>
                <a:latin typeface="Times New Roman" panose="02020603050405020304" pitchFamily="18" charset="0"/>
                <a:cs typeface="Times New Roman" panose="02020603050405020304" pitchFamily="18" charset="0"/>
              </a:rPr>
              <a:t>Notification du choix de l’adjudicataire (Décision motivée d’attribution = DMA) </a:t>
            </a:r>
          </a:p>
          <a:p>
            <a:pPr algn="just">
              <a:tabLst>
                <a:tab pos="180340" algn="l"/>
              </a:tabLst>
            </a:pPr>
            <a:r>
              <a:rPr lang="fr-BE" sz="2500" b="1" dirty="0">
                <a:solidFill>
                  <a:srgbClr val="FF0000"/>
                </a:solidFill>
                <a:latin typeface="Times New Roman"/>
                <a:ea typeface="Times New Roman" panose="02020603050405020304" pitchFamily="18" charset="0"/>
                <a:cs typeface="Times New Roman"/>
              </a:rPr>
              <a:t>F</a:t>
            </a:r>
            <a:r>
              <a:rPr lang="fr-BE" sz="2500" b="1" dirty="0">
                <a:solidFill>
                  <a:srgbClr val="FF0000"/>
                </a:solidFill>
                <a:effectLst/>
                <a:latin typeface="Times New Roman"/>
                <a:ea typeface="Times New Roman" panose="02020603050405020304" pitchFamily="18" charset="0"/>
                <a:cs typeface="Times New Roman"/>
              </a:rPr>
              <a:t>évrier 2024 </a:t>
            </a:r>
          </a:p>
        </p:txBody>
      </p:sp>
    </p:spTree>
    <p:extLst>
      <p:ext uri="{BB962C8B-B14F-4D97-AF65-F5344CB8AC3E}">
        <p14:creationId xmlns:p14="http://schemas.microsoft.com/office/powerpoint/2010/main" val="911289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43"/>
          <p:cNvSpPr txBox="1">
            <a:spLocks noGrp="1"/>
          </p:cNvSpPr>
          <p:nvPr>
            <p:ph type="title"/>
          </p:nvPr>
        </p:nvSpPr>
        <p:spPr>
          <a:xfrm>
            <a:off x="1352551" y="1924051"/>
            <a:ext cx="3865083" cy="3022683"/>
          </a:xfrm>
          <a:prstGeom prst="rect">
            <a:avLst/>
          </a:prstGeom>
        </p:spPr>
        <p:txBody>
          <a:bodyPr spcFirstLastPara="1" vert="horz" wrap="square" lIns="121900" tIns="121900" rIns="121900" bIns="121900" rtlCol="0" anchor="ctr" anchorCtr="0">
            <a:noAutofit/>
          </a:bodyPr>
          <a:lstStyle/>
          <a:p>
            <a:r>
              <a:rPr lang="en" dirty="0">
                <a:solidFill>
                  <a:srgbClr val="932961"/>
                </a:solidFill>
              </a:rPr>
              <a:t>05</a:t>
            </a:r>
            <a:endParaRPr dirty="0">
              <a:solidFill>
                <a:srgbClr val="932961"/>
              </a:solidFill>
            </a:endParaRPr>
          </a:p>
        </p:txBody>
      </p:sp>
      <p:sp>
        <p:nvSpPr>
          <p:cNvPr id="1132" name="Google Shape;1132;p43"/>
          <p:cNvSpPr txBox="1">
            <a:spLocks noGrp="1"/>
          </p:cNvSpPr>
          <p:nvPr>
            <p:ph type="ctrTitle" idx="2"/>
          </p:nvPr>
        </p:nvSpPr>
        <p:spPr>
          <a:xfrm>
            <a:off x="5049127" y="2613215"/>
            <a:ext cx="6974367" cy="2010400"/>
          </a:xfrm>
          <a:prstGeom prst="rect">
            <a:avLst/>
          </a:prstGeom>
        </p:spPr>
        <p:txBody>
          <a:bodyPr spcFirstLastPara="1" vert="horz" wrap="square" lIns="121900" tIns="121900" rIns="121900" bIns="121900" rtlCol="0" anchor="ctr" anchorCtr="0">
            <a:noAutofit/>
          </a:bodyPr>
          <a:lstStyle/>
          <a:p>
            <a:r>
              <a:rPr lang="en-US" sz="6650" dirty="0" err="1">
                <a:latin typeface="Times New Roman"/>
                <a:cs typeface="Times New Roman"/>
              </a:rPr>
              <a:t>Programmation</a:t>
            </a:r>
            <a:r>
              <a:rPr lang="en-US" sz="6650" dirty="0">
                <a:latin typeface="Times New Roman"/>
                <a:cs typeface="Times New Roman"/>
              </a:rPr>
              <a:t> </a:t>
            </a:r>
            <a:r>
              <a:rPr lang="en-US" sz="6650" dirty="0" err="1">
                <a:latin typeface="Times New Roman"/>
                <a:cs typeface="Times New Roman"/>
              </a:rPr>
              <a:t>annuelle</a:t>
            </a:r>
            <a:r>
              <a:rPr lang="en-US" sz="6650" dirty="0">
                <a:latin typeface="Times New Roman"/>
                <a:cs typeface="Times New Roman"/>
              </a:rPr>
              <a:t> </a:t>
            </a:r>
          </a:p>
        </p:txBody>
      </p:sp>
    </p:spTree>
    <p:extLst>
      <p:ext uri="{BB962C8B-B14F-4D97-AF65-F5344CB8AC3E}">
        <p14:creationId xmlns:p14="http://schemas.microsoft.com/office/powerpoint/2010/main" val="17947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2"/>
                                        </p:tgtEl>
                                        <p:attrNameLst>
                                          <p:attrName>style.visibility</p:attrName>
                                        </p:attrNameLst>
                                      </p:cBhvr>
                                      <p:to>
                                        <p:strVal val="visible"/>
                                      </p:to>
                                    </p:set>
                                    <p:animEffect transition="in" filter="fade">
                                      <p:cBhvr>
                                        <p:cTn id="10" dur="5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0"/>
      <p:bldP spid="11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a:extLst>
              <a:ext uri="{FF2B5EF4-FFF2-40B4-BE49-F238E27FC236}">
                <a16:creationId xmlns:a16="http://schemas.microsoft.com/office/drawing/2014/main" id="{947AF1F7-11A1-257A-D138-19239E2DC42D}"/>
              </a:ext>
            </a:extLst>
          </p:cNvPr>
          <p:cNvSpPr>
            <a:spLocks noGrp="1"/>
          </p:cNvSpPr>
          <p:nvPr>
            <p:ph type="title"/>
          </p:nvPr>
        </p:nvSpPr>
        <p:spPr>
          <a:xfrm>
            <a:off x="591620" y="407282"/>
            <a:ext cx="10515600" cy="1325033"/>
          </a:xfrm>
        </p:spPr>
        <p:txBody>
          <a:bodyPr>
            <a:normAutofit fontScale="90000"/>
          </a:bodyPr>
          <a:lstStyle/>
          <a:p>
            <a:r>
              <a:rPr lang="fr-FR" sz="5400" dirty="0">
                <a:latin typeface="Times New Roman"/>
                <a:cs typeface="Times New Roman"/>
              </a:rPr>
              <a:t>Programmation annuelle des formations</a:t>
            </a:r>
            <a:endParaRPr lang="fr-BE">
              <a:latin typeface="Times New Roman"/>
              <a:cs typeface="Times New Roman"/>
            </a:endParaRPr>
          </a:p>
        </p:txBody>
      </p:sp>
      <p:sp>
        <p:nvSpPr>
          <p:cNvPr id="11" name="ZoneTexte 10">
            <a:extLst>
              <a:ext uri="{FF2B5EF4-FFF2-40B4-BE49-F238E27FC236}">
                <a16:creationId xmlns:a16="http://schemas.microsoft.com/office/drawing/2014/main" id="{E6F54A11-5F40-C1F3-E7CE-0C046BACE225}"/>
              </a:ext>
            </a:extLst>
          </p:cNvPr>
          <p:cNvSpPr txBox="1"/>
          <p:nvPr/>
        </p:nvSpPr>
        <p:spPr>
          <a:xfrm>
            <a:off x="741278" y="1820610"/>
            <a:ext cx="10513576" cy="4893647"/>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fr-FR" sz="2400" b="1" dirty="0">
                <a:solidFill>
                  <a:srgbClr val="FF0000"/>
                </a:solidFill>
                <a:latin typeface="Times New Roman"/>
                <a:cs typeface="Times New Roman"/>
              </a:rPr>
              <a:t>Le stock de formations est valable 3 ans</a:t>
            </a:r>
          </a:p>
          <a:p>
            <a:pPr marL="342900" indent="-342900">
              <a:buFont typeface="Wingdings" panose="05000000000000000000" pitchFamily="2" charset="2"/>
              <a:buChar char="q"/>
            </a:pPr>
            <a:endParaRPr lang="fr-F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BE" sz="2400" dirty="0">
                <a:latin typeface="Times New Roman"/>
                <a:cs typeface="Times New Roman"/>
              </a:rPr>
              <a:t>Pour programmer les formations dans nos différents dispositifs, </a:t>
            </a:r>
            <a:endParaRPr lang="fr-BE" sz="2400" dirty="0">
              <a:latin typeface="Times New Roman" panose="02020603050405020304" pitchFamily="18" charset="0"/>
              <a:cs typeface="Times New Roman" panose="02020603050405020304" pitchFamily="18" charset="0"/>
            </a:endParaRPr>
          </a:p>
          <a:p>
            <a:r>
              <a:rPr lang="fr-BE" sz="2400" b="1" dirty="0">
                <a:latin typeface="Times New Roman"/>
                <a:cs typeface="Times New Roman"/>
              </a:rPr>
              <a:t>on va puiser dans le stock.</a:t>
            </a:r>
            <a:r>
              <a:rPr lang="fr-BE" sz="2400" dirty="0">
                <a:latin typeface="Times New Roman"/>
                <a:cs typeface="Times New Roman"/>
              </a:rPr>
              <a:t> </a:t>
            </a:r>
            <a:endParaRPr lang="fr-BE" sz="24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endParaRPr lang="fr-B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BE" sz="2400" b="1" dirty="0">
                <a:latin typeface="Times New Roman"/>
                <a:cs typeface="Times New Roman"/>
              </a:rPr>
              <a:t>Dispositifs</a:t>
            </a:r>
            <a:endParaRPr lang="fr-BE" sz="24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fr-BE" sz="2400" dirty="0" err="1">
                <a:latin typeface="Times New Roman" panose="02020603050405020304" pitchFamily="18" charset="0"/>
                <a:cs typeface="Times New Roman" panose="02020603050405020304" pitchFamily="18" charset="0"/>
              </a:rPr>
              <a:t>ForFor</a:t>
            </a:r>
            <a:endParaRPr lang="fr-B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fr-BE" sz="2400" dirty="0">
                <a:latin typeface="Times New Roman"/>
                <a:cs typeface="Times New Roman"/>
              </a:rPr>
              <a:t>Catalogue </a:t>
            </a:r>
            <a:r>
              <a:rPr lang="fr-BE" sz="2400" dirty="0" err="1">
                <a:latin typeface="Times New Roman"/>
                <a:cs typeface="Times New Roman"/>
              </a:rPr>
              <a:t>inter-diocésain</a:t>
            </a:r>
            <a:r>
              <a:rPr lang="fr-BE" sz="2400" dirty="0">
                <a:latin typeface="Times New Roman"/>
                <a:cs typeface="Times New Roman"/>
              </a:rPr>
              <a:t> (fondamental)</a:t>
            </a:r>
            <a:endParaRPr lang="fr-B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fr-BE" sz="2400" dirty="0">
                <a:latin typeface="Times New Roman"/>
                <a:cs typeface="Times New Roman"/>
              </a:rPr>
              <a:t>Plate(s)-forme(s) régionale(s) FORCO (secondaire)</a:t>
            </a:r>
            <a:endParaRPr lang="fr-B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fr-BE" sz="2400" dirty="0">
                <a:latin typeface="Times New Roman"/>
                <a:cs typeface="Times New Roman"/>
              </a:rPr>
              <a:t>En école</a:t>
            </a:r>
          </a:p>
          <a:p>
            <a:pPr marL="800100" lvl="1" indent="-342900">
              <a:buFont typeface="Wingdings" panose="05000000000000000000" pitchFamily="2" charset="2"/>
              <a:buChar char="§"/>
            </a:pPr>
            <a:r>
              <a:rPr lang="fr-BE" sz="2400" dirty="0">
                <a:latin typeface="Times New Roman"/>
                <a:cs typeface="Times New Roman"/>
              </a:rPr>
              <a:t>Catalogue été</a:t>
            </a:r>
          </a:p>
          <a:p>
            <a:pPr marL="800100" lvl="1" indent="-342900">
              <a:buFont typeface="Wingdings" panose="05000000000000000000" pitchFamily="2" charset="2"/>
              <a:buChar char="§"/>
            </a:pPr>
            <a:r>
              <a:rPr lang="fr-BE" sz="2400" dirty="0">
                <a:latin typeface="Times New Roman"/>
                <a:cs typeface="Times New Roman"/>
              </a:rPr>
              <a:t>Séminaires de direction</a:t>
            </a:r>
            <a:endParaRPr lang="fr-B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fr-BE"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633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43"/>
          <p:cNvSpPr txBox="1">
            <a:spLocks noGrp="1"/>
          </p:cNvSpPr>
          <p:nvPr>
            <p:ph type="title"/>
          </p:nvPr>
        </p:nvSpPr>
        <p:spPr>
          <a:xfrm>
            <a:off x="1352551" y="1924051"/>
            <a:ext cx="3865083" cy="3022683"/>
          </a:xfrm>
          <a:prstGeom prst="rect">
            <a:avLst/>
          </a:prstGeom>
        </p:spPr>
        <p:txBody>
          <a:bodyPr spcFirstLastPara="1" vert="horz" wrap="square" lIns="121900" tIns="121900" rIns="121900" bIns="121900" rtlCol="0" anchor="ctr" anchorCtr="0">
            <a:noAutofit/>
          </a:bodyPr>
          <a:lstStyle/>
          <a:p>
            <a:r>
              <a:rPr lang="en" dirty="0">
                <a:solidFill>
                  <a:srgbClr val="932961"/>
                </a:solidFill>
              </a:rPr>
              <a:t>06</a:t>
            </a:r>
            <a:endParaRPr dirty="0">
              <a:solidFill>
                <a:srgbClr val="932961"/>
              </a:solidFill>
            </a:endParaRPr>
          </a:p>
        </p:txBody>
      </p:sp>
      <p:sp>
        <p:nvSpPr>
          <p:cNvPr id="1132" name="Google Shape;1132;p43"/>
          <p:cNvSpPr txBox="1">
            <a:spLocks noGrp="1"/>
          </p:cNvSpPr>
          <p:nvPr>
            <p:ph type="ctrTitle" idx="2"/>
          </p:nvPr>
        </p:nvSpPr>
        <p:spPr>
          <a:xfrm>
            <a:off x="5049127" y="2613215"/>
            <a:ext cx="6974367" cy="2010400"/>
          </a:xfrm>
          <a:prstGeom prst="rect">
            <a:avLst/>
          </a:prstGeom>
        </p:spPr>
        <p:txBody>
          <a:bodyPr spcFirstLastPara="1" vert="horz" wrap="square" lIns="121900" tIns="121900" rIns="121900" bIns="121900" rtlCol="0" anchor="ctr" anchorCtr="0">
            <a:noAutofit/>
          </a:bodyPr>
          <a:lstStyle/>
          <a:p>
            <a:r>
              <a:rPr lang="en-US" dirty="0"/>
              <a:t>Planning</a:t>
            </a:r>
          </a:p>
        </p:txBody>
      </p:sp>
    </p:spTree>
    <p:extLst>
      <p:ext uri="{BB962C8B-B14F-4D97-AF65-F5344CB8AC3E}">
        <p14:creationId xmlns:p14="http://schemas.microsoft.com/office/powerpoint/2010/main" val="7984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2"/>
                                        </p:tgtEl>
                                        <p:attrNameLst>
                                          <p:attrName>style.visibility</p:attrName>
                                        </p:attrNameLst>
                                      </p:cBhvr>
                                      <p:to>
                                        <p:strVal val="visible"/>
                                      </p:to>
                                    </p:set>
                                    <p:animEffect transition="in" filter="fade">
                                      <p:cBhvr>
                                        <p:cTn id="10" dur="5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0"/>
      <p:bldP spid="11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5">
            <a:extLst>
              <a:ext uri="{FF2B5EF4-FFF2-40B4-BE49-F238E27FC236}">
                <a16:creationId xmlns:a16="http://schemas.microsoft.com/office/drawing/2014/main" id="{43BD0793-1DCC-47D4-077B-0BBF870C097D}"/>
              </a:ext>
            </a:extLst>
          </p:cNvPr>
          <p:cNvGraphicFramePr>
            <a:graphicFrameLocks noGrp="1"/>
          </p:cNvGraphicFramePr>
          <p:nvPr>
            <p:extLst>
              <p:ext uri="{D42A27DB-BD31-4B8C-83A1-F6EECF244321}">
                <p14:modId xmlns:p14="http://schemas.microsoft.com/office/powerpoint/2010/main" val="1085068963"/>
              </p:ext>
            </p:extLst>
          </p:nvPr>
        </p:nvGraphicFramePr>
        <p:xfrm>
          <a:off x="522514" y="715429"/>
          <a:ext cx="11335806" cy="4632960"/>
        </p:xfrm>
        <a:graphic>
          <a:graphicData uri="http://schemas.openxmlformats.org/drawingml/2006/table">
            <a:tbl>
              <a:tblPr firstRow="1" bandRow="1">
                <a:tableStyleId>{16D9F66E-5EB9-4882-86FB-DCBF35E3C3E4}</a:tableStyleId>
              </a:tblPr>
              <a:tblGrid>
                <a:gridCol w="2005046">
                  <a:extLst>
                    <a:ext uri="{9D8B030D-6E8A-4147-A177-3AD203B41FA5}">
                      <a16:colId xmlns:a16="http://schemas.microsoft.com/office/drawing/2014/main" val="1043925937"/>
                    </a:ext>
                  </a:extLst>
                </a:gridCol>
                <a:gridCol w="9330760">
                  <a:extLst>
                    <a:ext uri="{9D8B030D-6E8A-4147-A177-3AD203B41FA5}">
                      <a16:colId xmlns:a16="http://schemas.microsoft.com/office/drawing/2014/main" val="2394989611"/>
                    </a:ext>
                  </a:extLst>
                </a:gridCol>
              </a:tblGrid>
              <a:tr h="318670">
                <a:tc>
                  <a:txBody>
                    <a:bodyPr/>
                    <a:lstStyle/>
                    <a:p>
                      <a:r>
                        <a:rPr lang="fr-FR" sz="1600" dirty="0">
                          <a:latin typeface="Times New Roman" panose="02020603050405020304" pitchFamily="18" charset="0"/>
                          <a:cs typeface="Times New Roman" panose="02020603050405020304" pitchFamily="18" charset="0"/>
                        </a:rPr>
                        <a:t>Dates</a:t>
                      </a:r>
                      <a:endParaRPr lang="fr-BE" sz="1600" dirty="0">
                        <a:latin typeface="Times New Roman" panose="02020603050405020304" pitchFamily="18" charset="0"/>
                        <a:cs typeface="Times New Roman" panose="02020603050405020304" pitchFamily="18" charset="0"/>
                      </a:endParaRPr>
                    </a:p>
                  </a:txBody>
                  <a:tcPr>
                    <a:solidFill>
                      <a:srgbClr val="80CDC5"/>
                    </a:solidFill>
                  </a:tcPr>
                </a:tc>
                <a:tc>
                  <a:txBody>
                    <a:bodyPr/>
                    <a:lstStyle/>
                    <a:p>
                      <a:r>
                        <a:rPr lang="fr-FR" sz="1600" dirty="0">
                          <a:latin typeface="Times New Roman" panose="02020603050405020304" pitchFamily="18" charset="0"/>
                          <a:cs typeface="Times New Roman" panose="02020603050405020304" pitchFamily="18" charset="0"/>
                        </a:rPr>
                        <a:t>Actions </a:t>
                      </a:r>
                      <a:endParaRPr lang="fr-BE" sz="1600" dirty="0">
                        <a:latin typeface="Times New Roman" panose="02020603050405020304" pitchFamily="18" charset="0"/>
                        <a:cs typeface="Times New Roman" panose="02020603050405020304" pitchFamily="18" charset="0"/>
                      </a:endParaRPr>
                    </a:p>
                  </a:txBody>
                  <a:tcPr>
                    <a:solidFill>
                      <a:srgbClr val="80CDC5"/>
                    </a:solidFill>
                  </a:tcPr>
                </a:tc>
                <a:extLst>
                  <a:ext uri="{0D108BD9-81ED-4DB2-BD59-A6C34878D82A}">
                    <a16:rowId xmlns:a16="http://schemas.microsoft.com/office/drawing/2014/main" val="3820169772"/>
                  </a:ext>
                </a:extLst>
              </a:tr>
              <a:tr h="469978">
                <a:tc>
                  <a:txBody>
                    <a:bodyPr/>
                    <a:lstStyle/>
                    <a:p>
                      <a:r>
                        <a:rPr lang="fr-FR" sz="2800" b="1" dirty="0">
                          <a:solidFill>
                            <a:srgbClr val="FF0000"/>
                          </a:solidFill>
                          <a:latin typeface="Times New Roman"/>
                          <a:cs typeface="Times New Roman"/>
                        </a:rPr>
                        <a:t>8/11 – 8/12</a:t>
                      </a:r>
                      <a:endParaRPr lang="fr-BE" sz="2800" b="1">
                        <a:solidFill>
                          <a:srgbClr val="FF0000"/>
                        </a:solidFill>
                        <a:latin typeface="Times New Roman"/>
                        <a:cs typeface="Times New Roman"/>
                      </a:endParaRPr>
                    </a:p>
                  </a:txBody>
                  <a:tcPr/>
                </a:tc>
                <a:tc>
                  <a:txBody>
                    <a:bodyPr/>
                    <a:lstStyle/>
                    <a:p>
                      <a:r>
                        <a:rPr lang="fr-FR" sz="2800" dirty="0">
                          <a:latin typeface="Times New Roman"/>
                          <a:cs typeface="Times New Roman"/>
                        </a:rPr>
                        <a:t>Dépôt des offres par les soumissionnaires </a:t>
                      </a:r>
                    </a:p>
                  </a:txBody>
                  <a:tcPr/>
                </a:tc>
                <a:extLst>
                  <a:ext uri="{0D108BD9-81ED-4DB2-BD59-A6C34878D82A}">
                    <a16:rowId xmlns:a16="http://schemas.microsoft.com/office/drawing/2014/main" val="1936010216"/>
                  </a:ext>
                </a:extLst>
              </a:tr>
              <a:tr h="608370">
                <a:tc>
                  <a:txBody>
                    <a:bodyPr/>
                    <a:lstStyle/>
                    <a:p>
                      <a:pPr lvl="0">
                        <a:buNone/>
                      </a:pPr>
                      <a:r>
                        <a:rPr lang="fr-FR" sz="2800" dirty="0">
                          <a:latin typeface="Times New Roman"/>
                          <a:cs typeface="Times New Roman"/>
                        </a:rPr>
                        <a:t>8/12 - 22/12</a:t>
                      </a:r>
                    </a:p>
                  </a:txBody>
                  <a:tcPr/>
                </a:tc>
                <a:tc>
                  <a:txBody>
                    <a:bodyPr/>
                    <a:lstStyle/>
                    <a:p>
                      <a:pPr lvl="0">
                        <a:buNone/>
                      </a:pPr>
                      <a:r>
                        <a:rPr lang="fr-FR" sz="2800" dirty="0">
                          <a:latin typeface="Times New Roman"/>
                          <a:cs typeface="Times New Roman"/>
                        </a:rPr>
                        <a:t>Vérifications, exclusion/sélection, transmission aux chargés de formation et comités d'experts/d'expertise pour analyse</a:t>
                      </a:r>
                    </a:p>
                  </a:txBody>
                  <a:tcPr/>
                </a:tc>
                <a:extLst>
                  <a:ext uri="{0D108BD9-81ED-4DB2-BD59-A6C34878D82A}">
                    <a16:rowId xmlns:a16="http://schemas.microsoft.com/office/drawing/2014/main" val="1622431164"/>
                  </a:ext>
                </a:extLst>
              </a:tr>
              <a:tr h="347640">
                <a:tc>
                  <a:txBody>
                    <a:bodyPr/>
                    <a:lstStyle/>
                    <a:p>
                      <a:r>
                        <a:rPr lang="fr-BE" sz="2800" dirty="0">
                          <a:latin typeface="Times New Roman"/>
                          <a:cs typeface="Times New Roman"/>
                        </a:rPr>
                        <a:t>8/1-9/2</a:t>
                      </a:r>
                    </a:p>
                  </a:txBody>
                  <a:tcPr/>
                </a:tc>
                <a:tc>
                  <a:txBody>
                    <a:bodyPr/>
                    <a:lstStyle/>
                    <a:p>
                      <a:r>
                        <a:rPr lang="fr-FR" sz="2800" dirty="0">
                          <a:latin typeface="Times New Roman"/>
                          <a:cs typeface="Times New Roman"/>
                        </a:rPr>
                        <a:t>Analyse et négociation</a:t>
                      </a:r>
                    </a:p>
                  </a:txBody>
                  <a:tcPr/>
                </a:tc>
                <a:extLst>
                  <a:ext uri="{0D108BD9-81ED-4DB2-BD59-A6C34878D82A}">
                    <a16:rowId xmlns:a16="http://schemas.microsoft.com/office/drawing/2014/main" val="380093497"/>
                  </a:ext>
                </a:extLst>
              </a:tr>
              <a:tr h="469978">
                <a:tc>
                  <a:txBody>
                    <a:bodyPr/>
                    <a:lstStyle/>
                    <a:p>
                      <a:r>
                        <a:rPr lang="fr-FR" sz="2800" b="1" dirty="0">
                          <a:solidFill>
                            <a:srgbClr val="FF0000"/>
                          </a:solidFill>
                          <a:latin typeface="Times New Roman"/>
                          <a:cs typeface="Times New Roman"/>
                        </a:rPr>
                        <a:t>Mi février</a:t>
                      </a:r>
                      <a:endParaRPr lang="fr-BE" sz="2800" b="1">
                        <a:solidFill>
                          <a:srgbClr val="FF0000"/>
                        </a:solidFill>
                        <a:latin typeface="Times New Roman"/>
                        <a:cs typeface="Times New Roman"/>
                      </a:endParaRPr>
                    </a:p>
                  </a:txBody>
                  <a:tcPr/>
                </a:tc>
                <a:tc>
                  <a:txBody>
                    <a:bodyPr/>
                    <a:lstStyle/>
                    <a:p>
                      <a:r>
                        <a:rPr lang="fr-FR" sz="2800" b="1" dirty="0">
                          <a:solidFill>
                            <a:srgbClr val="FF0000"/>
                          </a:solidFill>
                          <a:latin typeface="Times New Roman"/>
                          <a:cs typeface="Times New Roman"/>
                        </a:rPr>
                        <a:t>Envoi des décisions formelles d'attribution: formations reprises ou non reprises dans notre stock de 3 ans</a:t>
                      </a:r>
                      <a:endParaRPr lang="fr-BE" sz="2800" b="1" dirty="0">
                        <a:solidFill>
                          <a:srgbClr val="FF0000"/>
                        </a:solidFill>
                        <a:latin typeface="Times New Roman"/>
                        <a:cs typeface="Times New Roman"/>
                      </a:endParaRPr>
                    </a:p>
                  </a:txBody>
                  <a:tcPr/>
                </a:tc>
                <a:extLst>
                  <a:ext uri="{0D108BD9-81ED-4DB2-BD59-A6C34878D82A}">
                    <a16:rowId xmlns:a16="http://schemas.microsoft.com/office/drawing/2014/main" val="1903836672"/>
                  </a:ext>
                </a:extLst>
              </a:tr>
              <a:tr h="469978">
                <a:tc>
                  <a:txBody>
                    <a:bodyPr/>
                    <a:lstStyle/>
                    <a:p>
                      <a:r>
                        <a:rPr lang="fr-FR" sz="2800" dirty="0">
                          <a:latin typeface="Times New Roman"/>
                          <a:cs typeface="Times New Roman"/>
                        </a:rPr>
                        <a:t>A partir de la mi-février</a:t>
                      </a:r>
                      <a:endParaRPr lang="fr-BE" sz="2800" dirty="0">
                        <a:latin typeface="Times New Roman"/>
                        <a:cs typeface="Times New Roman"/>
                      </a:endParaRPr>
                    </a:p>
                  </a:txBody>
                  <a:tcPr/>
                </a:tc>
                <a:tc>
                  <a:txBody>
                    <a:bodyPr/>
                    <a:lstStyle/>
                    <a:p>
                      <a:r>
                        <a:rPr lang="fr-FR" sz="2800" dirty="0">
                          <a:latin typeface="Times New Roman"/>
                          <a:cs typeface="Times New Roman"/>
                        </a:rPr>
                        <a:t>Programmation annuelle dans les différents dispositifs. </a:t>
                      </a:r>
                    </a:p>
                    <a:p>
                      <a:r>
                        <a:rPr lang="fr-FR" sz="2800" dirty="0">
                          <a:latin typeface="Times New Roman"/>
                          <a:cs typeface="Times New Roman"/>
                        </a:rPr>
                        <a:t>Timing différent en fonction des différents niveaux d’enseignement et des différents dispositifs. </a:t>
                      </a:r>
                    </a:p>
                  </a:txBody>
                  <a:tcPr/>
                </a:tc>
                <a:extLst>
                  <a:ext uri="{0D108BD9-81ED-4DB2-BD59-A6C34878D82A}">
                    <a16:rowId xmlns:a16="http://schemas.microsoft.com/office/drawing/2014/main" val="950568945"/>
                  </a:ext>
                </a:extLst>
              </a:tr>
            </a:tbl>
          </a:graphicData>
        </a:graphic>
      </p:graphicFrame>
    </p:spTree>
    <p:extLst>
      <p:ext uri="{BB962C8B-B14F-4D97-AF65-F5344CB8AC3E}">
        <p14:creationId xmlns:p14="http://schemas.microsoft.com/office/powerpoint/2010/main" val="239561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a:xfrm>
            <a:off x="708917" y="126584"/>
            <a:ext cx="10515601" cy="907811"/>
          </a:xfrm>
        </p:spPr>
        <p:txBody>
          <a:bodyPr>
            <a:normAutofit/>
          </a:bodyPr>
          <a:lstStyle/>
          <a:p>
            <a:r>
              <a:rPr lang="fr-FR" sz="4000" dirty="0">
                <a:latin typeface="Times New Roman" panose="02020603050405020304" pitchFamily="18" charset="0"/>
                <a:cs typeface="Times New Roman" panose="02020603050405020304" pitchFamily="18" charset="0"/>
              </a:rPr>
              <a:t>Pourquoi un marché public ? (2) </a:t>
            </a:r>
            <a:endParaRPr lang="fr-BE" sz="40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224270" y="1896500"/>
            <a:ext cx="11117224" cy="2880412"/>
          </a:xfrm>
        </p:spPr>
        <p:txBody>
          <a:bodyPr vert="horz" lIns="91440" tIns="45720" rIns="91440" bIns="45720" rtlCol="0" anchor="t">
            <a:noAutofit/>
          </a:bodyPr>
          <a:lstStyle/>
          <a:p>
            <a:pPr marL="304165" indent="-304165">
              <a:lnSpc>
                <a:spcPct val="107000"/>
              </a:lnSpc>
              <a:spcAft>
                <a:spcPts val="800"/>
              </a:spcAft>
              <a:buFont typeface="Wingdings" panose="05000000000000000000" pitchFamily="2" charset="2"/>
              <a:buChar char="q"/>
            </a:pPr>
            <a:r>
              <a:rPr lang="fr-BE" sz="2800" dirty="0">
                <a:latin typeface="Times New Roman"/>
                <a:ea typeface="Calibri"/>
                <a:cs typeface="Times New Roman"/>
              </a:rPr>
              <a:t>Au-delà de </a:t>
            </a:r>
            <a:r>
              <a:rPr lang="fr-BE" sz="2800" b="1" dirty="0">
                <a:latin typeface="Times New Roman"/>
                <a:ea typeface="Calibri"/>
                <a:cs typeface="Times New Roman"/>
              </a:rPr>
              <a:t>30.000 euros = obligation légale </a:t>
            </a:r>
            <a:r>
              <a:rPr lang="fr-BE" sz="2800" dirty="0">
                <a:latin typeface="Times New Roman"/>
                <a:ea typeface="Calibri"/>
                <a:cs typeface="Times New Roman"/>
              </a:rPr>
              <a:t>de recourir à un MP formalisé via la plate-forme fédérale </a:t>
            </a:r>
            <a:r>
              <a:rPr lang="fr-BE" sz="2800" b="1" dirty="0">
                <a:latin typeface="Times New Roman"/>
                <a:ea typeface="Calibri"/>
                <a:cs typeface="Times New Roman"/>
              </a:rPr>
              <a:t>e-procurement</a:t>
            </a:r>
          </a:p>
          <a:p>
            <a:pPr marL="0" indent="0">
              <a:lnSpc>
                <a:spcPct val="107000"/>
              </a:lnSpc>
              <a:spcAft>
                <a:spcPts val="800"/>
              </a:spcAft>
              <a:buNone/>
            </a:pPr>
            <a:r>
              <a:rPr lang="fr-BE" sz="2800" dirty="0">
                <a:latin typeface="Arial"/>
                <a:ea typeface="Calibri"/>
                <a:cs typeface="Arial"/>
                <a:hlinkClick r:id="rId2"/>
              </a:rPr>
              <a:t>https://www.publicprocurement.be/</a:t>
            </a:r>
            <a:endParaRPr lang="fr-BE" sz="2800"/>
          </a:p>
          <a:p>
            <a:pPr marL="0" indent="0">
              <a:lnSpc>
                <a:spcPct val="107000"/>
              </a:lnSpc>
              <a:spcAft>
                <a:spcPts val="800"/>
              </a:spcAft>
              <a:buNone/>
            </a:pPr>
            <a:endParaRPr lang="fr-BE" sz="2800" b="1" dirty="0">
              <a:latin typeface="Times New Roman"/>
              <a:ea typeface="Calibri"/>
              <a:cs typeface="Times New Roman"/>
            </a:endParaRPr>
          </a:p>
          <a:p>
            <a:pPr marL="304165" indent="-304165">
              <a:lnSpc>
                <a:spcPct val="107000"/>
              </a:lnSpc>
              <a:spcAft>
                <a:spcPts val="800"/>
              </a:spcAft>
              <a:buFont typeface="Wingdings" panose="05000000000000000000" pitchFamily="2" charset="2"/>
              <a:buChar char="q"/>
            </a:pPr>
            <a:r>
              <a:rPr lang="fr-BE" sz="2800" b="1" dirty="0">
                <a:latin typeface="Times New Roman"/>
                <a:ea typeface="Calibri"/>
                <a:cs typeface="Times New Roman"/>
              </a:rPr>
              <a:t>Objet du marché </a:t>
            </a:r>
            <a:r>
              <a:rPr lang="fr-BE" sz="2800" dirty="0">
                <a:latin typeface="Times New Roman"/>
                <a:ea typeface="Calibri"/>
                <a:cs typeface="Times New Roman"/>
              </a:rPr>
              <a:t>: choix des </a:t>
            </a:r>
            <a:r>
              <a:rPr lang="fr-BE" sz="2800" b="1" dirty="0">
                <a:latin typeface="Times New Roman"/>
                <a:ea typeface="Calibri"/>
                <a:cs typeface="Times New Roman"/>
              </a:rPr>
              <a:t>opérateurs de formation </a:t>
            </a:r>
            <a:r>
              <a:rPr lang="fr-BE" sz="2800" dirty="0">
                <a:latin typeface="Times New Roman"/>
                <a:ea typeface="Calibri"/>
                <a:cs typeface="Times New Roman"/>
              </a:rPr>
              <a:t>afin</a:t>
            </a:r>
            <a:r>
              <a:rPr lang="fr-BE" sz="2800" dirty="0">
                <a:effectLst/>
                <a:latin typeface="Times New Roman"/>
                <a:ea typeface="Calibri"/>
                <a:cs typeface="Times New Roman"/>
              </a:rPr>
              <a:t> de constituer </a:t>
            </a:r>
            <a:r>
              <a:rPr lang="fr-BE" sz="2800" dirty="0">
                <a:latin typeface="Times New Roman"/>
                <a:ea typeface="Calibri"/>
                <a:cs typeface="Times New Roman"/>
              </a:rPr>
              <a:t>l’</a:t>
            </a:r>
            <a:r>
              <a:rPr lang="fr-BE" sz="2800" dirty="0">
                <a:effectLst/>
                <a:latin typeface="Times New Roman"/>
                <a:ea typeface="Calibri"/>
                <a:cs typeface="Times New Roman"/>
              </a:rPr>
              <a:t>offre de formations</a:t>
            </a:r>
            <a:r>
              <a:rPr lang="fr-BE" sz="2800" dirty="0">
                <a:latin typeface="Times New Roman"/>
                <a:ea typeface="Calibri"/>
                <a:cs typeface="Times New Roman"/>
              </a:rPr>
              <a:t> (ici 2024-2027)</a:t>
            </a:r>
            <a:endParaRPr lang="fr-BE" sz="2800" dirty="0">
              <a:effectLst/>
              <a:latin typeface="Times New Roman"/>
              <a:ea typeface="Calibri"/>
              <a:cs typeface="Times New Roman"/>
            </a:endParaRPr>
          </a:p>
          <a:p>
            <a:pPr marL="0" indent="0">
              <a:lnSpc>
                <a:spcPct val="107000"/>
              </a:lnSpc>
              <a:spcAft>
                <a:spcPts val="800"/>
              </a:spcAft>
              <a:buNone/>
            </a:pPr>
            <a:endParaRPr lang="fr-BE" sz="2000" dirty="0">
              <a:latin typeface="Calibri" panose="020F0502020204030204" pitchFamily="34" charset="0"/>
              <a:ea typeface="Calibri" panose="020F0502020204030204" pitchFamily="34" charset="0"/>
              <a:cs typeface="Arial"/>
            </a:endParaRPr>
          </a:p>
          <a:p>
            <a:pPr marL="0" indent="0">
              <a:lnSpc>
                <a:spcPct val="107000"/>
              </a:lnSpc>
              <a:spcAft>
                <a:spcPts val="800"/>
              </a:spcAft>
              <a:buNone/>
            </a:pPr>
            <a:endParaRPr lang="fr-BE" sz="2000" dirty="0">
              <a:latin typeface="Calibri" panose="020F0502020204030204" pitchFamily="34" charset="0"/>
              <a:ea typeface="Calibri" panose="020F0502020204030204" pitchFamily="34" charset="0"/>
            </a:endParaRPr>
          </a:p>
          <a:p>
            <a:pPr marL="304165" indent="-304165">
              <a:lnSpc>
                <a:spcPct val="107000"/>
              </a:lnSpc>
              <a:spcAft>
                <a:spcPts val="800"/>
              </a:spcAft>
            </a:pPr>
            <a:endParaRPr lang="fr-BE" sz="2000" dirty="0">
              <a:latin typeface="Calibri"/>
            </a:endParaRPr>
          </a:p>
          <a:p>
            <a:pPr marL="0" indent="0">
              <a:buNone/>
            </a:pPr>
            <a:endParaRPr lang="fr-FR" dirty="0"/>
          </a:p>
          <a:p>
            <a:pPr marL="304165" indent="-304165"/>
            <a:endParaRPr lang="fr-BE" dirty="0"/>
          </a:p>
        </p:txBody>
      </p:sp>
    </p:spTree>
    <p:extLst>
      <p:ext uri="{BB962C8B-B14F-4D97-AF65-F5344CB8AC3E}">
        <p14:creationId xmlns:p14="http://schemas.microsoft.com/office/powerpoint/2010/main" val="190371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panose="02020603050405020304" pitchFamily="18" charset="0"/>
                <a:cs typeface="Times New Roman" panose="02020603050405020304" pitchFamily="18" charset="0"/>
              </a:rPr>
              <a:t>Sur quoi porte le marché public ? </a:t>
            </a:r>
            <a:endParaRPr lang="fr-BE" sz="40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838199" y="1826684"/>
            <a:ext cx="11027229" cy="4337810"/>
          </a:xfrm>
        </p:spPr>
        <p:txBody>
          <a:bodyPr vert="horz" lIns="91440" tIns="45720" rIns="91440" bIns="45720" rtlCol="0" anchor="t">
            <a:normAutofit/>
          </a:bodyPr>
          <a:lstStyle/>
          <a:p>
            <a:pPr marL="1218565" lvl="2" indent="0">
              <a:buNone/>
            </a:pPr>
            <a:endParaRPr lang="fr-FR" sz="2400" dirty="0">
              <a:latin typeface="Times New Roman" panose="02020603050405020304" pitchFamily="18" charset="0"/>
              <a:ea typeface="Roboto"/>
              <a:cs typeface="Times New Roman" panose="02020603050405020304" pitchFamily="18" charset="0"/>
            </a:endParaRPr>
          </a:p>
          <a:p>
            <a:pPr marL="0" indent="0">
              <a:buNone/>
            </a:pPr>
            <a:endParaRPr lang="fr-BE" sz="2000" dirty="0">
              <a:latin typeface="Calibri"/>
              <a:ea typeface="Calibri"/>
              <a:cs typeface="Calibri"/>
            </a:endParaRPr>
          </a:p>
          <a:p>
            <a:pPr marL="0" indent="0">
              <a:buNone/>
            </a:pPr>
            <a:endParaRPr lang="fr-FR" dirty="0"/>
          </a:p>
          <a:p>
            <a:pPr marL="1599565" lvl="2" indent="-380365"/>
            <a:endParaRPr lang="fr-FR" dirty="0"/>
          </a:p>
          <a:p>
            <a:pPr marL="0" indent="0">
              <a:buNone/>
            </a:pPr>
            <a:endParaRPr lang="fr-BE" dirty="0"/>
          </a:p>
        </p:txBody>
      </p:sp>
      <p:sp>
        <p:nvSpPr>
          <p:cNvPr id="4" name="ZoneTexte 3">
            <a:extLst>
              <a:ext uri="{FF2B5EF4-FFF2-40B4-BE49-F238E27FC236}">
                <a16:creationId xmlns:a16="http://schemas.microsoft.com/office/drawing/2014/main" id="{6FE8B9CE-0784-CA67-8E32-5424626EED82}"/>
              </a:ext>
            </a:extLst>
          </p:cNvPr>
          <p:cNvSpPr txBox="1"/>
          <p:nvPr/>
        </p:nvSpPr>
        <p:spPr>
          <a:xfrm>
            <a:off x="696956" y="1691218"/>
            <a:ext cx="10515600" cy="2246769"/>
          </a:xfrm>
          <a:prstGeom prst="rect">
            <a:avLst/>
          </a:prstGeom>
          <a:noFill/>
        </p:spPr>
        <p:txBody>
          <a:bodyPr wrap="square" lIns="91440" tIns="45720" rIns="91440" bIns="45720" rtlCol="0" anchor="t">
            <a:spAutoFit/>
          </a:bodyPr>
          <a:lstStyle/>
          <a:p>
            <a:pPr marL="952500" lvl="1" indent="-342900" algn="just">
              <a:buFont typeface="Wingdings" panose="05000000000000000000" pitchFamily="2" charset="2"/>
              <a:buChar char="q"/>
            </a:pPr>
            <a:r>
              <a:rPr lang="fr" sz="2800" b="1" dirty="0">
                <a:latin typeface="Times New Roman"/>
                <a:ea typeface="Roboto"/>
                <a:cs typeface="Times New Roman"/>
              </a:rPr>
              <a:t>Le choix de l’opérateur </a:t>
            </a:r>
            <a:r>
              <a:rPr lang="fr" sz="2800" dirty="0">
                <a:latin typeface="Times New Roman"/>
                <a:ea typeface="Roboto"/>
                <a:cs typeface="Times New Roman"/>
              </a:rPr>
              <a:t>de formation (personne morale/personne physique)</a:t>
            </a:r>
            <a:endParaRPr lang="fr-FR" sz="2800" dirty="0">
              <a:latin typeface="Times New Roman" panose="02020603050405020304" pitchFamily="18" charset="0"/>
              <a:ea typeface="Roboto"/>
              <a:cs typeface="Times New Roman" panose="02020603050405020304" pitchFamily="18" charset="0"/>
            </a:endParaRPr>
          </a:p>
          <a:p>
            <a:pPr marL="952500" lvl="1" indent="-342900" algn="just">
              <a:buFont typeface="Wingdings" panose="05000000000000000000" pitchFamily="2" charset="2"/>
              <a:buChar char="q"/>
            </a:pPr>
            <a:r>
              <a:rPr lang="fr" sz="2800" b="1" dirty="0">
                <a:latin typeface="Times New Roman"/>
                <a:ea typeface="Roboto"/>
                <a:cs typeface="Times New Roman"/>
              </a:rPr>
              <a:t>La rémunération </a:t>
            </a:r>
            <a:r>
              <a:rPr lang="fr" sz="2800" dirty="0">
                <a:latin typeface="Times New Roman"/>
                <a:ea typeface="Roboto"/>
                <a:cs typeface="Times New Roman"/>
              </a:rPr>
              <a:t>(comprenant aussi frais de secrétariat, frais de préparation, ...)</a:t>
            </a:r>
          </a:p>
          <a:p>
            <a:pPr marL="952500" lvl="1" indent="-342900" algn="just">
              <a:buFont typeface="Wingdings" panose="05000000000000000000" pitchFamily="2" charset="2"/>
              <a:buChar char="q"/>
            </a:pPr>
            <a:r>
              <a:rPr lang="fr" sz="2800" dirty="0">
                <a:latin typeface="Times New Roman"/>
                <a:ea typeface="Roboto"/>
                <a:cs typeface="Times New Roman"/>
              </a:rPr>
              <a:t> [Les </a:t>
            </a:r>
            <a:r>
              <a:rPr lang="fr" sz="2800" b="1" dirty="0">
                <a:latin typeface="Times New Roman"/>
                <a:ea typeface="Roboto"/>
                <a:cs typeface="Times New Roman"/>
              </a:rPr>
              <a:t>frais de déplacement]</a:t>
            </a:r>
            <a:endParaRPr lang="fr" sz="2800" b="1" dirty="0">
              <a:latin typeface="Times New Roman" panose="02020603050405020304" pitchFamily="18" charset="0"/>
              <a:ea typeface="Roboto"/>
              <a:cs typeface="Times New Roman" panose="02020603050405020304" pitchFamily="18" charset="0"/>
            </a:endParaRPr>
          </a:p>
        </p:txBody>
      </p:sp>
    </p:spTree>
    <p:extLst>
      <p:ext uri="{BB962C8B-B14F-4D97-AF65-F5344CB8AC3E}">
        <p14:creationId xmlns:p14="http://schemas.microsoft.com/office/powerpoint/2010/main" val="316006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panose="02020603050405020304" pitchFamily="18" charset="0"/>
                <a:cs typeface="Times New Roman" panose="02020603050405020304" pitchFamily="18" charset="0"/>
              </a:rPr>
              <a:t>Pourquoi un marché public ? (3) </a:t>
            </a: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664028" y="1929426"/>
            <a:ext cx="10689772" cy="4349749"/>
          </a:xfrm>
        </p:spPr>
        <p:txBody>
          <a:bodyPr vert="horz" lIns="91440" tIns="45720" rIns="91440" bIns="45720" rtlCol="0" anchor="t">
            <a:normAutofit/>
          </a:bodyPr>
          <a:lstStyle/>
          <a:p>
            <a:pPr marL="304165" indent="-304165">
              <a:lnSpc>
                <a:spcPct val="100000"/>
              </a:lnSpc>
              <a:buFont typeface="Wingdings" panose="05000000000000000000" pitchFamily="2" charset="2"/>
              <a:buChar char="q"/>
            </a:pPr>
            <a:r>
              <a:rPr lang="fr-FR" sz="3200" dirty="0">
                <a:latin typeface="Times New Roman"/>
                <a:ea typeface="Roboto"/>
                <a:cs typeface="Times New Roman"/>
              </a:rPr>
              <a:t>Le marché public concerne </a:t>
            </a:r>
            <a:r>
              <a:rPr lang="fr-FR" sz="3200" b="1" dirty="0">
                <a:latin typeface="Times New Roman"/>
                <a:ea typeface="Roboto"/>
                <a:cs typeface="Times New Roman"/>
              </a:rPr>
              <a:t>l'ensemble des niveaux d’enseignement</a:t>
            </a:r>
            <a:r>
              <a:rPr lang="fr-FR" sz="3200" dirty="0">
                <a:latin typeface="Times New Roman"/>
                <a:ea typeface="Roboto"/>
                <a:cs typeface="Times New Roman"/>
              </a:rPr>
              <a:t>. Nous nous concentrons toutefois dans cette présentation sur la mise en place du marché public pour le </a:t>
            </a:r>
            <a:r>
              <a:rPr lang="fr-FR" sz="3200" b="1" dirty="0">
                <a:latin typeface="Times New Roman"/>
                <a:ea typeface="Roboto"/>
                <a:cs typeface="Times New Roman"/>
              </a:rPr>
              <a:t>fondamental</a:t>
            </a:r>
            <a:r>
              <a:rPr lang="fr-FR" sz="3200" dirty="0">
                <a:latin typeface="Times New Roman"/>
                <a:ea typeface="Roboto"/>
                <a:cs typeface="Times New Roman"/>
              </a:rPr>
              <a:t> et le </a:t>
            </a:r>
            <a:r>
              <a:rPr lang="fr-FR" sz="3200" b="1" dirty="0">
                <a:latin typeface="Times New Roman"/>
                <a:ea typeface="Roboto"/>
                <a:cs typeface="Times New Roman"/>
              </a:rPr>
              <a:t>secondaire</a:t>
            </a:r>
            <a:r>
              <a:rPr lang="fr-FR" sz="3200" dirty="0">
                <a:latin typeface="Times New Roman"/>
                <a:ea typeface="Roboto"/>
                <a:cs typeface="Times New Roman"/>
              </a:rPr>
              <a:t>.  </a:t>
            </a:r>
            <a:endParaRPr lang="fr-FR" sz="3200" dirty="0">
              <a:latin typeface="Times New Roman" panose="02020603050405020304" pitchFamily="18" charset="0"/>
              <a:cs typeface="Times New Roman" panose="02020603050405020304" pitchFamily="18" charset="0"/>
            </a:endParaRPr>
          </a:p>
          <a:p>
            <a:pPr marL="304165" indent="-304165">
              <a:lnSpc>
                <a:spcPct val="100000"/>
              </a:lnSpc>
              <a:buFont typeface="Wingdings" panose="05000000000000000000" pitchFamily="2" charset="2"/>
              <a:buChar char="q"/>
            </a:pPr>
            <a:r>
              <a:rPr lang="fr-FR" sz="3200" dirty="0">
                <a:latin typeface="Times New Roman"/>
                <a:ea typeface="Roboto"/>
                <a:cs typeface="Times New Roman"/>
              </a:rPr>
              <a:t>Les PMS : un marché public sera également lancé mais selon un timing différent. </a:t>
            </a:r>
          </a:p>
          <a:p>
            <a:pPr marL="0" indent="0">
              <a:buNone/>
            </a:pPr>
            <a:endParaRPr lang="fr-FR" sz="2400" dirty="0">
              <a:latin typeface="Times New Roman" panose="02020603050405020304" pitchFamily="18" charset="0"/>
              <a:ea typeface="Roboto"/>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1219200" lvl="2" indent="0">
              <a:buNone/>
            </a:pPr>
            <a:endParaRPr lang="fr-FR" dirty="0"/>
          </a:p>
        </p:txBody>
      </p:sp>
    </p:spTree>
    <p:extLst>
      <p:ext uri="{BB962C8B-B14F-4D97-AF65-F5344CB8AC3E}">
        <p14:creationId xmlns:p14="http://schemas.microsoft.com/office/powerpoint/2010/main" val="193363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43"/>
          <p:cNvSpPr txBox="1">
            <a:spLocks noGrp="1"/>
          </p:cNvSpPr>
          <p:nvPr>
            <p:ph type="title"/>
          </p:nvPr>
        </p:nvSpPr>
        <p:spPr>
          <a:xfrm>
            <a:off x="1352551" y="1924051"/>
            <a:ext cx="3865083" cy="3022683"/>
          </a:xfrm>
          <a:prstGeom prst="rect">
            <a:avLst/>
          </a:prstGeom>
        </p:spPr>
        <p:txBody>
          <a:bodyPr spcFirstLastPara="1" vert="horz" wrap="square" lIns="121900" tIns="121900" rIns="121900" bIns="121900" rtlCol="0" anchor="ctr" anchorCtr="0">
            <a:noAutofit/>
          </a:bodyPr>
          <a:lstStyle/>
          <a:p>
            <a:r>
              <a:rPr lang="en">
                <a:solidFill>
                  <a:srgbClr val="932961"/>
                </a:solidFill>
              </a:rPr>
              <a:t>02</a:t>
            </a:r>
            <a:endParaRPr>
              <a:solidFill>
                <a:srgbClr val="932961"/>
              </a:solidFill>
            </a:endParaRPr>
          </a:p>
        </p:txBody>
      </p:sp>
      <p:sp>
        <p:nvSpPr>
          <p:cNvPr id="1132" name="Google Shape;1132;p43"/>
          <p:cNvSpPr txBox="1">
            <a:spLocks noGrp="1"/>
          </p:cNvSpPr>
          <p:nvPr>
            <p:ph type="ctrTitle" idx="2"/>
          </p:nvPr>
        </p:nvSpPr>
        <p:spPr>
          <a:xfrm>
            <a:off x="5028807" y="2592895"/>
            <a:ext cx="6974367" cy="2010400"/>
          </a:xfrm>
          <a:prstGeom prst="rect">
            <a:avLst/>
          </a:prstGeom>
        </p:spPr>
        <p:txBody>
          <a:bodyPr spcFirstLastPara="1" vert="horz" wrap="square" lIns="121900" tIns="121900" rIns="121900" bIns="121900" rtlCol="0" anchor="ctr" anchorCtr="0">
            <a:noAutofit/>
          </a:bodyPr>
          <a:lstStyle/>
          <a:p>
            <a:r>
              <a:rPr lang="en-US" dirty="0" err="1">
                <a:latin typeface="Times New Roman" panose="02020603050405020304" pitchFamily="18" charset="0"/>
                <a:cs typeface="Times New Roman" panose="02020603050405020304" pitchFamily="18" charset="0"/>
              </a:rPr>
              <a:t>Principes</a:t>
            </a:r>
            <a:r>
              <a:rPr lang="en-US" dirty="0">
                <a:latin typeface="Times New Roman" panose="02020603050405020304" pitchFamily="18" charset="0"/>
                <a:cs typeface="Times New Roman" panose="02020603050405020304" pitchFamily="18" charset="0"/>
              </a:rPr>
              <a:t> de base</a:t>
            </a:r>
          </a:p>
        </p:txBody>
      </p:sp>
    </p:spTree>
    <p:extLst>
      <p:ext uri="{BB962C8B-B14F-4D97-AF65-F5344CB8AC3E}">
        <p14:creationId xmlns:p14="http://schemas.microsoft.com/office/powerpoint/2010/main" val="18983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2"/>
                                        </p:tgtEl>
                                        <p:attrNameLst>
                                          <p:attrName>style.visibility</p:attrName>
                                        </p:attrNameLst>
                                      </p:cBhvr>
                                      <p:to>
                                        <p:strVal val="visible"/>
                                      </p:to>
                                    </p:set>
                                    <p:animEffect transition="in" filter="fade">
                                      <p:cBhvr>
                                        <p:cTn id="10" dur="5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0"/>
      <p:bldP spid="11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panose="02020603050405020304" pitchFamily="18" charset="0"/>
                <a:cs typeface="Times New Roman" panose="02020603050405020304" pitchFamily="18" charset="0"/>
              </a:rPr>
              <a:t>Quels opérateurs/formateurs </a:t>
            </a:r>
            <a:r>
              <a:rPr lang="fr-FR" sz="4000" dirty="0">
                <a:solidFill>
                  <a:srgbClr val="FF0000"/>
                </a:solidFill>
                <a:latin typeface="Times New Roman" panose="02020603050405020304" pitchFamily="18" charset="0"/>
                <a:cs typeface="Times New Roman" panose="02020603050405020304" pitchFamily="18" charset="0"/>
              </a:rPr>
              <a:t>ne</a:t>
            </a:r>
            <a:r>
              <a:rPr lang="fr-FR" sz="4000" dirty="0">
                <a:latin typeface="Times New Roman" panose="02020603050405020304" pitchFamily="18" charset="0"/>
                <a:cs typeface="Times New Roman" panose="02020603050405020304" pitchFamily="18" charset="0"/>
              </a:rPr>
              <a:t> sont </a:t>
            </a:r>
            <a:r>
              <a:rPr lang="fr-FR" sz="4000" dirty="0">
                <a:solidFill>
                  <a:srgbClr val="FF0000"/>
                </a:solidFill>
                <a:latin typeface="Times New Roman" panose="02020603050405020304" pitchFamily="18" charset="0"/>
                <a:cs typeface="Times New Roman" panose="02020603050405020304" pitchFamily="18" charset="0"/>
              </a:rPr>
              <a:t>pas </a:t>
            </a:r>
            <a:r>
              <a:rPr lang="fr-FR" sz="4000" dirty="0">
                <a:latin typeface="Times New Roman" panose="02020603050405020304" pitchFamily="18" charset="0"/>
                <a:cs typeface="Times New Roman" panose="02020603050405020304" pitchFamily="18" charset="0"/>
              </a:rPr>
              <a:t>concernés ? </a:t>
            </a:r>
            <a:endParaRPr lang="fr-BE" sz="40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838199" y="1826684"/>
            <a:ext cx="11027229" cy="4337810"/>
          </a:xfrm>
        </p:spPr>
        <p:txBody>
          <a:bodyPr vert="horz" lIns="91440" tIns="45720" rIns="91440" bIns="45720" rtlCol="0" anchor="t">
            <a:normAutofit/>
          </a:bodyPr>
          <a:lstStyle/>
          <a:p>
            <a:pPr marL="951865" lvl="1" indent="-342900">
              <a:buFont typeface="Wingdings" panose="05000000000000000000" pitchFamily="2" charset="2"/>
              <a:buChar char="q"/>
            </a:pPr>
            <a:r>
              <a:rPr lang="fr-FR" sz="2400" b="1">
                <a:latin typeface="Times New Roman"/>
                <a:ea typeface="Roboto"/>
                <a:cs typeface="Times New Roman"/>
              </a:rPr>
              <a:t>Les formateurs membres du personnel </a:t>
            </a:r>
            <a:endParaRPr lang="fr-FR" sz="2400">
              <a:latin typeface="Times New Roman" panose="02020603050405020304" pitchFamily="18" charset="0"/>
              <a:ea typeface="Roboto"/>
              <a:cs typeface="Times New Roman" panose="02020603050405020304" pitchFamily="18" charset="0"/>
            </a:endParaRPr>
          </a:p>
          <a:p>
            <a:pPr marL="951865" lvl="1" indent="-342900">
              <a:buFont typeface="Wingdings" panose="05000000000000000000" pitchFamily="2" charset="2"/>
              <a:buChar char="q"/>
            </a:pPr>
            <a:endParaRPr lang="fr-FR" sz="2400" dirty="0">
              <a:latin typeface="Times New Roman"/>
              <a:ea typeface="Roboto"/>
              <a:cs typeface="Times New Roman"/>
            </a:endParaRPr>
          </a:p>
          <a:p>
            <a:pPr marL="608965" lvl="1" indent="0">
              <a:buNone/>
            </a:pPr>
            <a:r>
              <a:rPr lang="fr-FR" sz="2400" dirty="0">
                <a:latin typeface="Times New Roman"/>
                <a:ea typeface="Roboto"/>
                <a:cs typeface="Times New Roman"/>
              </a:rPr>
              <a:t>Membres des équipes éducatives des écoles (FONDA, SEC), agents CPMS et membres des pôles territoriaux dans le cadre des 20 demi-jours qu'ils peuvent assurer comme formateurs durant leur temps de travail</a:t>
            </a:r>
            <a:endParaRPr lang="fr-FR" sz="2400">
              <a:latin typeface="Times New Roman" panose="02020603050405020304" pitchFamily="18" charset="0"/>
              <a:ea typeface="Roboto"/>
              <a:cs typeface="Times New Roman" panose="02020603050405020304" pitchFamily="18" charset="0"/>
            </a:endParaRPr>
          </a:p>
          <a:p>
            <a:pPr marL="1218565" lvl="2" indent="0">
              <a:buNone/>
            </a:pPr>
            <a:endParaRPr lang="fr-FR" sz="2400" dirty="0">
              <a:latin typeface="Times New Roman" panose="02020603050405020304" pitchFamily="18" charset="0"/>
              <a:ea typeface="Roboto"/>
              <a:cs typeface="Times New Roman" panose="02020603050405020304" pitchFamily="18" charset="0"/>
            </a:endParaRPr>
          </a:p>
          <a:p>
            <a:pPr marL="951865" lvl="1" indent="-342900">
              <a:buFont typeface="Wingdings" panose="05000000000000000000" pitchFamily="2" charset="2"/>
              <a:buChar char="q"/>
            </a:pPr>
            <a:r>
              <a:rPr lang="fr-FR" sz="2400" b="1" dirty="0">
                <a:latin typeface="Times New Roman" panose="02020603050405020304" pitchFamily="18" charset="0"/>
                <a:ea typeface="Roboto"/>
                <a:cs typeface="Times New Roman" panose="02020603050405020304" pitchFamily="18" charset="0"/>
              </a:rPr>
              <a:t>Les formateurs internes </a:t>
            </a:r>
          </a:p>
          <a:p>
            <a:pPr marL="1560830" lvl="2" indent="-342900">
              <a:buFont typeface="Wingdings" panose="05000000000000000000" pitchFamily="2" charset="2"/>
              <a:buChar char="§"/>
            </a:pPr>
            <a:r>
              <a:rPr lang="fr-FR" sz="2400" dirty="0">
                <a:latin typeface="Times New Roman"/>
                <a:ea typeface="Roboto"/>
                <a:cs typeface="Times New Roman"/>
              </a:rPr>
              <a:t>Membres du personnel des Fédérations de pouvoirs organisateurs</a:t>
            </a:r>
          </a:p>
          <a:p>
            <a:pPr marL="1561465" lvl="2" indent="-342900">
              <a:buFont typeface="Wingdings" panose="05000000000000000000" pitchFamily="2" charset="2"/>
              <a:buChar char="§"/>
            </a:pPr>
            <a:r>
              <a:rPr lang="fr-FR" sz="2400" dirty="0">
                <a:latin typeface="Times New Roman"/>
                <a:ea typeface="Roboto"/>
                <a:cs typeface="Times New Roman"/>
              </a:rPr>
              <a:t>Formateurs IFEC chargés de mission</a:t>
            </a:r>
          </a:p>
          <a:p>
            <a:pPr marL="1561465" lvl="2" indent="-342900">
              <a:buFont typeface="Wingdings" panose="05000000000000000000" pitchFamily="2" charset="2"/>
              <a:buChar char="§"/>
            </a:pPr>
            <a:r>
              <a:rPr lang="fr-FR" sz="2400" dirty="0">
                <a:latin typeface="Times New Roman"/>
                <a:ea typeface="Roboto"/>
                <a:cs typeface="Times New Roman"/>
              </a:rPr>
              <a:t>CSA</a:t>
            </a:r>
            <a:endParaRPr lang="fr-FR" sz="2400" dirty="0">
              <a:latin typeface="+mn-lt"/>
              <a:ea typeface="Roboto"/>
              <a:cs typeface="Arial"/>
            </a:endParaRPr>
          </a:p>
          <a:p>
            <a:pPr marL="0" indent="0">
              <a:buNone/>
            </a:pPr>
            <a:endParaRPr lang="fr-BE" sz="2000" dirty="0">
              <a:latin typeface="Calibri"/>
              <a:ea typeface="Calibri"/>
              <a:cs typeface="Calibri"/>
            </a:endParaRPr>
          </a:p>
          <a:p>
            <a:pPr marL="0" indent="0">
              <a:buNone/>
            </a:pPr>
            <a:endParaRPr lang="fr-FR" dirty="0"/>
          </a:p>
          <a:p>
            <a:pPr marL="1599565" lvl="2" indent="-380365"/>
            <a:endParaRPr lang="fr-FR" dirty="0"/>
          </a:p>
          <a:p>
            <a:pPr marL="304165" indent="-304165"/>
            <a:endParaRPr lang="fr-BE" dirty="0"/>
          </a:p>
        </p:txBody>
      </p:sp>
      <p:sp>
        <p:nvSpPr>
          <p:cNvPr id="4" name="ZoneTexte 3">
            <a:extLst>
              <a:ext uri="{FF2B5EF4-FFF2-40B4-BE49-F238E27FC236}">
                <a16:creationId xmlns:a16="http://schemas.microsoft.com/office/drawing/2014/main" id="{362C4D4B-9D39-47FF-3450-0B0C2D3F054C}"/>
              </a:ext>
            </a:extLst>
          </p:cNvPr>
          <p:cNvSpPr txBox="1"/>
          <p:nvPr/>
        </p:nvSpPr>
        <p:spPr>
          <a:xfrm>
            <a:off x="836083" y="5897562"/>
            <a:ext cx="108923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Times New Roman"/>
                <a:ea typeface="Calibri"/>
                <a:cs typeface="Calibri"/>
              </a:rPr>
              <a:t>Toutefois ces formateurs devront introduire des offres dans le même timing via Lime Survey</a:t>
            </a:r>
            <a:endParaRPr lang="fr-FR" sz="2400" b="1">
              <a:latin typeface="Times New Roman"/>
              <a:cs typeface="Times New Roman"/>
            </a:endParaRPr>
          </a:p>
        </p:txBody>
      </p:sp>
    </p:spTree>
    <p:extLst>
      <p:ext uri="{BB962C8B-B14F-4D97-AF65-F5344CB8AC3E}">
        <p14:creationId xmlns:p14="http://schemas.microsoft.com/office/powerpoint/2010/main" val="248529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7E42-A1EB-8D54-B5EF-C89F098AA74F}"/>
              </a:ext>
            </a:extLst>
          </p:cNvPr>
          <p:cNvSpPr>
            <a:spLocks noGrp="1"/>
          </p:cNvSpPr>
          <p:nvPr>
            <p:ph type="title"/>
          </p:nvPr>
        </p:nvSpPr>
        <p:spPr/>
        <p:txBody>
          <a:bodyPr>
            <a:normAutofit/>
          </a:bodyPr>
          <a:lstStyle/>
          <a:p>
            <a:r>
              <a:rPr lang="fr-FR" sz="4000" dirty="0">
                <a:latin typeface="Times New Roman"/>
                <a:cs typeface="Times New Roman"/>
              </a:rPr>
              <a:t>Quels opérateurs/formateurs </a:t>
            </a:r>
            <a:r>
              <a:rPr lang="fr-FR" sz="4000" dirty="0">
                <a:solidFill>
                  <a:srgbClr val="FF0000"/>
                </a:solidFill>
                <a:latin typeface="Times New Roman"/>
                <a:cs typeface="Times New Roman"/>
              </a:rPr>
              <a:t>sont concernés</a:t>
            </a:r>
            <a:r>
              <a:rPr lang="fr-FR" sz="4000" dirty="0">
                <a:latin typeface="Times New Roman"/>
                <a:cs typeface="Times New Roman"/>
              </a:rPr>
              <a:t> ? (1)</a:t>
            </a:r>
            <a:endParaRPr lang="fr-BE" sz="4000" dirty="0">
              <a:latin typeface="Times New Roman"/>
              <a:cs typeface="Times New Roman"/>
            </a:endParaRPr>
          </a:p>
        </p:txBody>
      </p:sp>
      <p:sp>
        <p:nvSpPr>
          <p:cNvPr id="3" name="Espace réservé du contenu 2">
            <a:extLst>
              <a:ext uri="{FF2B5EF4-FFF2-40B4-BE49-F238E27FC236}">
                <a16:creationId xmlns:a16="http://schemas.microsoft.com/office/drawing/2014/main" id="{E7E08440-4061-142F-F3E6-50D8FFE58EEE}"/>
              </a:ext>
            </a:extLst>
          </p:cNvPr>
          <p:cNvSpPr>
            <a:spLocks noGrp="1"/>
          </p:cNvSpPr>
          <p:nvPr>
            <p:ph idx="1"/>
          </p:nvPr>
        </p:nvSpPr>
        <p:spPr>
          <a:xfrm>
            <a:off x="838199" y="1826684"/>
            <a:ext cx="11027229" cy="4337810"/>
          </a:xfrm>
        </p:spPr>
        <p:txBody>
          <a:bodyPr vert="horz" lIns="91440" tIns="45720" rIns="91440" bIns="45720" rtlCol="0" anchor="t">
            <a:normAutofit/>
          </a:bodyPr>
          <a:lstStyle/>
          <a:p>
            <a:pPr marL="1218565" lvl="2" indent="0">
              <a:buNone/>
            </a:pPr>
            <a:endParaRPr lang="fr-FR" sz="2400" dirty="0">
              <a:latin typeface="Times New Roman" panose="02020603050405020304" pitchFamily="18" charset="0"/>
              <a:ea typeface="Roboto"/>
              <a:cs typeface="Times New Roman" panose="02020603050405020304" pitchFamily="18" charset="0"/>
            </a:endParaRPr>
          </a:p>
          <a:p>
            <a:pPr marL="0" indent="0">
              <a:buNone/>
            </a:pPr>
            <a:endParaRPr lang="fr-BE" sz="2000" dirty="0">
              <a:latin typeface="Calibri"/>
              <a:ea typeface="Calibri"/>
              <a:cs typeface="Calibri"/>
            </a:endParaRPr>
          </a:p>
          <a:p>
            <a:pPr marL="0" indent="0">
              <a:buNone/>
            </a:pPr>
            <a:endParaRPr lang="fr-FR" dirty="0"/>
          </a:p>
          <a:p>
            <a:pPr marL="1599565" lvl="2" indent="-380365"/>
            <a:endParaRPr lang="fr-FR" dirty="0"/>
          </a:p>
          <a:p>
            <a:pPr marL="304165" indent="-304165"/>
            <a:endParaRPr lang="fr-BE" dirty="0"/>
          </a:p>
        </p:txBody>
      </p:sp>
      <p:sp>
        <p:nvSpPr>
          <p:cNvPr id="4" name="ZoneTexte 3">
            <a:extLst>
              <a:ext uri="{FF2B5EF4-FFF2-40B4-BE49-F238E27FC236}">
                <a16:creationId xmlns:a16="http://schemas.microsoft.com/office/drawing/2014/main" id="{3DB8946A-53F6-7E58-37A6-8BAFFA6C1BD2}"/>
              </a:ext>
            </a:extLst>
          </p:cNvPr>
          <p:cNvSpPr txBox="1"/>
          <p:nvPr/>
        </p:nvSpPr>
        <p:spPr>
          <a:xfrm>
            <a:off x="955497" y="2219218"/>
            <a:ext cx="10467193" cy="3970318"/>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fr-FR" sz="2800" dirty="0">
                <a:latin typeface="Times New Roman"/>
                <a:cs typeface="Times New Roman"/>
              </a:rPr>
              <a:t>Les </a:t>
            </a:r>
            <a:r>
              <a:rPr lang="fr-FR" sz="2800" dirty="0" err="1">
                <a:latin typeface="Times New Roman"/>
                <a:cs typeface="Times New Roman"/>
              </a:rPr>
              <a:t>asbl</a:t>
            </a:r>
            <a:r>
              <a:rPr lang="fr-FR" sz="2800" dirty="0">
                <a:latin typeface="Times New Roman"/>
                <a:cs typeface="Times New Roman"/>
              </a:rPr>
              <a:t> de formation et leurs formateurs ( y compris HE, ESA, </a:t>
            </a:r>
            <a:endParaRPr lang="fr-FR" sz="2800" dirty="0">
              <a:latin typeface="Times New Roman" panose="02020603050405020304" pitchFamily="18" charset="0"/>
              <a:cs typeface="Times New Roman" panose="02020603050405020304" pitchFamily="18" charset="0"/>
            </a:endParaRPr>
          </a:p>
          <a:p>
            <a:r>
              <a:rPr lang="fr-FR" sz="2800" dirty="0">
                <a:latin typeface="Times New Roman"/>
                <a:cs typeface="Times New Roman"/>
              </a:rPr>
              <a:t>Ecoles de </a:t>
            </a:r>
            <a:r>
              <a:rPr lang="fr-FR" sz="2800" dirty="0" err="1">
                <a:latin typeface="Times New Roman"/>
                <a:cs typeface="Times New Roman"/>
              </a:rPr>
              <a:t>PromSoc</a:t>
            </a:r>
            <a:r>
              <a:rPr lang="fr-FR" sz="2800" dirty="0">
                <a:latin typeface="Times New Roman"/>
                <a:cs typeface="Times New Roman"/>
              </a:rPr>
              <a:t> et Universités - voir ci-après)</a:t>
            </a:r>
            <a:endParaRPr lang="fr-F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FR" sz="2800" dirty="0">
                <a:latin typeface="Times New Roman"/>
                <a:cs typeface="Times New Roman"/>
              </a:rPr>
              <a:t>Les entreprises de formation et leurs formateurs </a:t>
            </a:r>
            <a:endParaRPr lang="fr-F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fr-FR" sz="2800" dirty="0">
                <a:latin typeface="Times New Roman"/>
                <a:cs typeface="Times New Roman"/>
              </a:rPr>
              <a:t>Les formateurs avec statut d’indépendant ou d’indépendant complémentaire</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a:cs typeface="Times New Roman"/>
              </a:rPr>
              <a:t>Il est nécessaire d’avoir un </a:t>
            </a:r>
            <a:r>
              <a:rPr lang="fr-FR" sz="2800" b="1" dirty="0">
                <a:latin typeface="Times New Roman"/>
                <a:cs typeface="Times New Roman"/>
              </a:rPr>
              <a:t>numéro BCE</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a:cs typeface="Times New Roman"/>
              </a:rPr>
              <a:t>De Belgique, d’Europe ou extra-européens</a:t>
            </a:r>
            <a:endParaRPr lang="fr-BE" sz="2800">
              <a:latin typeface="Times New Roman"/>
              <a:cs typeface="Times New Roman"/>
            </a:endParaRPr>
          </a:p>
        </p:txBody>
      </p:sp>
    </p:spTree>
    <p:extLst>
      <p:ext uri="{BB962C8B-B14F-4D97-AF65-F5344CB8AC3E}">
        <p14:creationId xmlns:p14="http://schemas.microsoft.com/office/powerpoint/2010/main" val="577100833"/>
      </p:ext>
    </p:extLst>
  </p:cSld>
  <p:clrMapOvr>
    <a:masterClrMapping/>
  </p:clrMapOvr>
</p:sld>
</file>

<file path=ppt/theme/theme1.xml><?xml version="1.0" encoding="utf-8"?>
<a:theme xmlns:a="http://schemas.openxmlformats.org/drawingml/2006/main" name="Biology Thesis by Slidesgo">
  <a:themeElements>
    <a:clrScheme name="Personnalisé 1">
      <a:dk1>
        <a:srgbClr val="555555"/>
      </a:dk1>
      <a:lt1>
        <a:srgbClr val="FFFFFF"/>
      </a:lt1>
      <a:dk2>
        <a:srgbClr val="989BB1"/>
      </a:dk2>
      <a:lt2>
        <a:srgbClr val="FFFFFF"/>
      </a:lt2>
      <a:accent1>
        <a:srgbClr val="03A7AC"/>
      </a:accent1>
      <a:accent2>
        <a:srgbClr val="8ECBC0"/>
      </a:accent2>
      <a:accent3>
        <a:srgbClr val="D9D9D9"/>
      </a:accent3>
      <a:accent4>
        <a:srgbClr val="8386A1"/>
      </a:accent4>
      <a:accent5>
        <a:srgbClr val="F8D9EC"/>
      </a:accent5>
      <a:accent6>
        <a:srgbClr val="8C5A79"/>
      </a:accent6>
      <a:hlink>
        <a:srgbClr val="555555"/>
      </a:hlink>
      <a:folHlink>
        <a:srgbClr val="0097A7"/>
      </a:folHlink>
    </a:clrScheme>
    <a:fontScheme name="Personnalisé 4">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9a5f5a2-dd43-45af-9a9d-dc9cedca823f">
      <UserInfo>
        <DisplayName>SharingLinks.ed75ffef-d61b-40a1-a3a0-f59dc512f025.Flexible.700fe083-b048-4b03-a138-83c16e001d6e</DisplayName>
        <AccountId>13</AccountId>
        <AccountType/>
      </UserInfo>
      <UserInfo>
        <DisplayName>Limited Access System Group For List bbf3c9c7-8936-46e6-8f79-01f8b0e666a8</DisplayName>
        <AccountId>14</AccountId>
        <AccountType/>
      </UserInfo>
      <UserInfo>
        <DisplayName>Christophe Mouraux</DisplayName>
        <AccountId>17</AccountId>
        <AccountType/>
      </UserInfo>
      <UserInfo>
        <DisplayName>De Commer Evelyne</DisplayName>
        <AccountId>18</AccountId>
        <AccountType/>
      </UserInfo>
      <UserInfo>
        <DisplayName>Olivier Bouchaud</DisplayName>
        <AccountId>28</AccountId>
        <AccountType/>
      </UserInfo>
    </SharedWithUsers>
    <TaxCatchAll xmlns="09a5f5a2-dd43-45af-9a9d-dc9cedca823f" xsi:nil="true"/>
    <lcf76f155ced4ddcb4097134ff3c332f xmlns="bbf3c9c7-8936-46e6-8f79-01f8b0e666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640089F920B244821633F3BF851ACD" ma:contentTypeVersion="13" ma:contentTypeDescription="Crée un document." ma:contentTypeScope="" ma:versionID="0c43f8dba57bb6c5758b247346e5af31">
  <xsd:schema xmlns:xsd="http://www.w3.org/2001/XMLSchema" xmlns:xs="http://www.w3.org/2001/XMLSchema" xmlns:p="http://schemas.microsoft.com/office/2006/metadata/properties" xmlns:ns2="09a5f5a2-dd43-45af-9a9d-dc9cedca823f" xmlns:ns3="bbf3c9c7-8936-46e6-8f79-01f8b0e666a8" targetNamespace="http://schemas.microsoft.com/office/2006/metadata/properties" ma:root="true" ma:fieldsID="9bf3a14fc5b0c6a487a9b274d6776db4" ns2:_="" ns3:_="">
    <xsd:import namespace="09a5f5a2-dd43-45af-9a9d-dc9cedca823f"/>
    <xsd:import namespace="bbf3c9c7-8936-46e6-8f79-01f8b0e666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5f5a2-dd43-45af-9a9d-dc9cedca823f"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df238667-2ba2-4584-bc4d-9e20d1b4e917}" ma:internalName="TaxCatchAll" ma:showField="CatchAllData" ma:web="09a5f5a2-dd43-45af-9a9d-dc9cedca82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f3c9c7-8936-46e6-8f79-01f8b0e666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a169a2f1-1662-4039-8b2c-6591214a49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0917A4-70FE-40C1-975C-D7AC84206957}">
  <ds:schemaRefs>
    <ds:schemaRef ds:uri="http://schemas.microsoft.com/office/2006/metadata/properties"/>
    <ds:schemaRef ds:uri="http://schemas.microsoft.com/office/infopath/2007/PartnerControls"/>
    <ds:schemaRef ds:uri="09a5f5a2-dd43-45af-9a9d-dc9cedca823f"/>
    <ds:schemaRef ds:uri="bbf3c9c7-8936-46e6-8f79-01f8b0e666a8"/>
  </ds:schemaRefs>
</ds:datastoreItem>
</file>

<file path=customXml/itemProps2.xml><?xml version="1.0" encoding="utf-8"?>
<ds:datastoreItem xmlns:ds="http://schemas.openxmlformats.org/officeDocument/2006/customXml" ds:itemID="{EE4E68D4-9FAD-43BD-940A-9303EB0BF98D}">
  <ds:schemaRefs>
    <ds:schemaRef ds:uri="http://schemas.microsoft.com/sharepoint/v3/contenttype/forms"/>
  </ds:schemaRefs>
</ds:datastoreItem>
</file>

<file path=customXml/itemProps3.xml><?xml version="1.0" encoding="utf-8"?>
<ds:datastoreItem xmlns:ds="http://schemas.openxmlformats.org/officeDocument/2006/customXml" ds:itemID="{EEDAFB61-0DA7-4416-9851-4DC0D8DFE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5f5a2-dd43-45af-9a9d-dc9cedca823f"/>
    <ds:schemaRef ds:uri="bbf3c9c7-8936-46e6-8f79-01f8b0e66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409</TotalTime>
  <Words>1444</Words>
  <Application>Microsoft Office PowerPoint</Application>
  <PresentationFormat>Grand écran</PresentationFormat>
  <Paragraphs>292</Paragraphs>
  <Slides>37</Slides>
  <Notes>18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37</vt:i4>
      </vt:variant>
    </vt:vector>
  </HeadingPairs>
  <TitlesOfParts>
    <vt:vector size="46" baseType="lpstr">
      <vt:lpstr>Arial</vt:lpstr>
      <vt:lpstr>Calibri</vt:lpstr>
      <vt:lpstr>Calibri Light</vt:lpstr>
      <vt:lpstr>Candara</vt:lpstr>
      <vt:lpstr>Montserrat</vt:lpstr>
      <vt:lpstr>Times New Roman</vt:lpstr>
      <vt:lpstr>Wingdings</vt:lpstr>
      <vt:lpstr>Biology Thesis by Slidesgo</vt:lpstr>
      <vt:lpstr>Conception personnalisée</vt:lpstr>
      <vt:lpstr>Présentation PowerPoint</vt:lpstr>
      <vt:lpstr>01</vt:lpstr>
      <vt:lpstr>Pourquoi un marché public ? (1)</vt:lpstr>
      <vt:lpstr>Pourquoi un marché public ? (2) </vt:lpstr>
      <vt:lpstr>Sur quoi porte le marché public ? </vt:lpstr>
      <vt:lpstr>Pourquoi un marché public ? (3) </vt:lpstr>
      <vt:lpstr>02</vt:lpstr>
      <vt:lpstr>Quels opérateurs/formateurs ne sont pas concernés ? </vt:lpstr>
      <vt:lpstr>Quels opérateurs/formateurs sont concernés ? (1)</vt:lpstr>
      <vt:lpstr>Quels opérateurs/formateurs sont concernés ? (2) :  le cas spécifique des HE/Universités/Ecoles de PromSoc/Ecoles supérieures des arts</vt:lpstr>
      <vt:lpstr>03</vt:lpstr>
      <vt:lpstr>Présentation PowerPoint</vt:lpstr>
      <vt:lpstr>Procédure de passation</vt:lpstr>
      <vt:lpstr>04</vt:lpstr>
      <vt:lpstr>Présentation PowerPoint</vt:lpstr>
      <vt:lpstr>Point de référence : le programme général de formation</vt:lpstr>
      <vt:lpstr>Segmentation du marché en lots</vt:lpstr>
      <vt:lpstr>Présentation PowerPoint</vt:lpstr>
      <vt:lpstr>Exemples de formulation </vt:lpstr>
      <vt:lpstr>Présentation PowerPoint</vt:lpstr>
      <vt:lpstr>Présentation PowerPoint</vt:lpstr>
      <vt:lpstr>Introduction des offres (1)</vt:lpstr>
      <vt:lpstr>Introduction des offres (2) :  e-procurement</vt:lpstr>
      <vt:lpstr>S’enregistrer sur E-Procurement</vt:lpstr>
      <vt:lpstr>S’enregistrer sur E-Procurement (2)</vt:lpstr>
      <vt:lpstr>S’enregistrer sur E-Procurement (3)</vt:lpstr>
      <vt:lpstr>S’enregistrer sur E-Procurement (4)</vt:lpstr>
      <vt:lpstr>Introduction des offres (5) : Formulaire Lime survey</vt:lpstr>
      <vt:lpstr>Introduction des offres (6) : Lime survey</vt:lpstr>
      <vt:lpstr>Introduction des offres (7) : Lime survey</vt:lpstr>
      <vt:lpstr>Sélection, analyse et classement des offres dans le stock (1) (janvier-février 2024)</vt:lpstr>
      <vt:lpstr>Sélection, analyse et classement des offres dans le stock (2)</vt:lpstr>
      <vt:lpstr>Sélection, analyse et classement des offres dans le stock (3)</vt:lpstr>
      <vt:lpstr>05</vt:lpstr>
      <vt:lpstr>Programmation annuelle des formations</vt:lpstr>
      <vt:lpstr>06</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Littre Francis</dc:creator>
  <cp:lastModifiedBy>Verhoeven Christophe</cp:lastModifiedBy>
  <cp:revision>398</cp:revision>
  <dcterms:created xsi:type="dcterms:W3CDTF">2023-06-13T08:49:45Z</dcterms:created>
  <dcterms:modified xsi:type="dcterms:W3CDTF">2023-10-16T12:08:54Z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0x010100A3640089F920B244821633F3BF851ACD</vt:lpwstr>
  </property>
  <property fmtid="{D5CDD505-2E9C-101B-9397-08002B2CF9AE}" pid="3" name="MediaServiceImageTags">
    <vt:lpwstr/>
  </property>
</Properties>
</file>