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6" r:id="rId38"/>
  </p:sldIdLst>
  <p:sldSz cx="18288000" cy="10287000"/>
  <p:notesSz cx="6858000" cy="9144000"/>
  <p:embeddedFontLst>
    <p:embeddedFont>
      <p:font typeface="Glacial Indifference" panose="020B0604020202020204" charset="0"/>
      <p:regular r:id="rId40"/>
    </p:embeddedFont>
    <p:embeddedFont>
      <p:font typeface="Glacial Indifference Bold" panose="020B0604020202020204" charset="0"/>
      <p:regular r:id="rId41"/>
    </p:embeddedFont>
    <p:embeddedFont>
      <p:font typeface="Glacial Indifference Bold Italics" panose="020B0604020202020204" charset="0"/>
      <p:regular r:id="rId42"/>
    </p:embeddedFont>
    <p:embeddedFont>
      <p:font typeface="Glacial Indifference Italics" panose="020B0604020202020204" charset="0"/>
      <p:regular r:id="rId43"/>
    </p:embeddedFont>
    <p:embeddedFont>
      <p:font typeface="Handelson Two" panose="020B0604020202020204" charset="0"/>
      <p:regular r:id="rId44"/>
    </p:embeddedFont>
    <p:embeddedFont>
      <p:font typeface="Impact" panose="020B0806030902050204" pitchFamily="34" charset="0"/>
      <p:regular r:id="rId45"/>
    </p:embeddedFont>
    <p:embeddedFont>
      <p:font typeface="Open Sans" panose="020B0606030504020204" pitchFamily="34" charset="0"/>
      <p:regular r:id="rId46"/>
      <p:bold r:id="rId47"/>
      <p:italic r:id="rId48"/>
      <p:boldItalic r:id="rId49"/>
    </p:embeddedFont>
    <p:embeddedFont>
      <p:font typeface="Open Sans Bold" panose="020B0806030504020204" pitchFamily="34" charset="0"/>
      <p:bold r:id="rId50"/>
    </p:embeddedFont>
    <p:embeddedFont>
      <p:font typeface="Open Sans Bold Italics" panose="020B0604020202020204" charset="0"/>
      <p:regular r:id="rId51"/>
    </p:embeddedFont>
    <p:embeddedFont>
      <p:font typeface="Open Sans Italics" panose="020B0604020202020204" charset="0"/>
      <p:regular r:id="rId52"/>
    </p:embeddedFont>
    <p:embeddedFont>
      <p:font typeface="TC October" panose="020B0604020202020204" charset="0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8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.png"/><Relationship Id="rId7" Type="http://schemas.openxmlformats.org/officeDocument/2006/relationships/image" Target="../media/image1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9.svg"/><Relationship Id="rId5" Type="http://schemas.openxmlformats.org/officeDocument/2006/relationships/image" Target="../media/image5.svg"/><Relationship Id="rId10" Type="http://schemas.openxmlformats.org/officeDocument/2006/relationships/image" Target="../media/image18.jpeg"/><Relationship Id="rId4" Type="http://schemas.openxmlformats.org/officeDocument/2006/relationships/image" Target="../media/image3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.png"/><Relationship Id="rId7" Type="http://schemas.openxmlformats.org/officeDocument/2006/relationships/image" Target="../media/image1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32.svg"/><Relationship Id="rId5" Type="http://schemas.openxmlformats.org/officeDocument/2006/relationships/image" Target="../media/image19.svg"/><Relationship Id="rId10" Type="http://schemas.openxmlformats.org/officeDocument/2006/relationships/image" Target="../media/image31.png"/><Relationship Id="rId4" Type="http://schemas.openxmlformats.org/officeDocument/2006/relationships/image" Target="../media/image3.svg"/><Relationship Id="rId9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32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5.svg"/><Relationship Id="rId5" Type="http://schemas.openxmlformats.org/officeDocument/2006/relationships/image" Target="../media/image6.png"/><Relationship Id="rId10" Type="http://schemas.openxmlformats.org/officeDocument/2006/relationships/image" Target="../media/image32.svg"/><Relationship Id="rId4" Type="http://schemas.openxmlformats.org/officeDocument/2006/relationships/image" Target="../media/image3.svg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9.sv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730016" y="1548067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 rot="-1007760">
            <a:off x="292334" y="431928"/>
            <a:ext cx="2373759" cy="2373759"/>
            <a:chOff x="0" y="0"/>
            <a:chExt cx="3642258" cy="36422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42233" cy="3642233"/>
            </a:xfrm>
            <a:custGeom>
              <a:avLst/>
              <a:gdLst/>
              <a:ahLst/>
              <a:cxnLst/>
              <a:rect l="l" t="t" r="r" b="b"/>
              <a:pathLst>
                <a:path w="3642233" h="3642233">
                  <a:moveTo>
                    <a:pt x="0" y="0"/>
                  </a:moveTo>
                  <a:lnTo>
                    <a:pt x="3642233" y="0"/>
                  </a:lnTo>
                  <a:lnTo>
                    <a:pt x="3642233" y="3642233"/>
                  </a:lnTo>
                  <a:lnTo>
                    <a:pt x="0" y="3642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-335760">
            <a:off x="6094767" y="5553140"/>
            <a:ext cx="7025758" cy="2617096"/>
          </a:xfrm>
          <a:custGeom>
            <a:avLst/>
            <a:gdLst/>
            <a:ahLst/>
            <a:cxnLst/>
            <a:rect l="l" t="t" r="r" b="b"/>
            <a:pathLst>
              <a:path w="7025758" h="2617096">
                <a:moveTo>
                  <a:pt x="0" y="0"/>
                </a:moveTo>
                <a:lnTo>
                  <a:pt x="7025758" y="0"/>
                </a:lnTo>
                <a:lnTo>
                  <a:pt x="7025758" y="2617096"/>
                </a:lnTo>
                <a:lnTo>
                  <a:pt x="0" y="2617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0" name="Group 10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835573" y="6059016"/>
            <a:ext cx="5544146" cy="1586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0"/>
              </a:lnSpc>
            </a:pPr>
            <a:r>
              <a:rPr lang="en-US" sz="17601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54682" y="357519"/>
            <a:ext cx="8505929" cy="4785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93"/>
              </a:lnSpc>
            </a:pPr>
            <a:r>
              <a:rPr lang="en-US" sz="8361" b="1" i="1" spc="-426">
                <a:solidFill>
                  <a:srgbClr val="3D4595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BIENVENUE À </a:t>
            </a:r>
          </a:p>
          <a:p>
            <a:pPr algn="ctr">
              <a:lnSpc>
                <a:spcPts val="12793"/>
              </a:lnSpc>
            </a:pPr>
            <a:r>
              <a:rPr lang="en-US" sz="8361" b="1" i="1" spc="-426">
                <a:solidFill>
                  <a:srgbClr val="3D4595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L’AFTERWORK </a:t>
            </a:r>
          </a:p>
          <a:p>
            <a:pPr algn="ctr">
              <a:lnSpc>
                <a:spcPts val="12793"/>
              </a:lnSpc>
            </a:pPr>
            <a:r>
              <a:rPr lang="en-US" sz="8361" b="1" i="1" spc="-426">
                <a:solidFill>
                  <a:srgbClr val="3D4595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MARCHÉ PUBLIC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70116" y="-86344"/>
            <a:ext cx="16558673" cy="10629976"/>
            <a:chOff x="0" y="0"/>
            <a:chExt cx="22078231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078243" cy="14173327"/>
            </a:xfrm>
            <a:custGeom>
              <a:avLst/>
              <a:gdLst/>
              <a:ahLst/>
              <a:cxnLst/>
              <a:rect l="l" t="t" r="r" b="b"/>
              <a:pathLst>
                <a:path w="22078243" h="14173327">
                  <a:moveTo>
                    <a:pt x="0" y="0"/>
                  </a:moveTo>
                  <a:lnTo>
                    <a:pt x="22078243" y="0"/>
                  </a:lnTo>
                  <a:lnTo>
                    <a:pt x="2207824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64" b="-166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506182" y="1606129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69459" y="-496287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488208" y="9065608"/>
            <a:ext cx="2281087" cy="849705"/>
          </a:xfrm>
          <a:custGeom>
            <a:avLst/>
            <a:gdLst/>
            <a:ahLst/>
            <a:cxnLst/>
            <a:rect l="l" t="t" r="r" b="b"/>
            <a:pathLst>
              <a:path w="2281087" h="849705">
                <a:moveTo>
                  <a:pt x="0" y="0"/>
                </a:moveTo>
                <a:lnTo>
                  <a:pt x="2281086" y="0"/>
                </a:lnTo>
                <a:lnTo>
                  <a:pt x="2281086" y="849706"/>
                </a:lnTo>
                <a:lnTo>
                  <a:pt x="0" y="849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Freeform 8"/>
          <p:cNvSpPr/>
          <p:nvPr/>
        </p:nvSpPr>
        <p:spPr>
          <a:xfrm rot="2048837">
            <a:off x="13154642" y="320497"/>
            <a:ext cx="1981945" cy="1733312"/>
          </a:xfrm>
          <a:custGeom>
            <a:avLst/>
            <a:gdLst/>
            <a:ahLst/>
            <a:cxnLst/>
            <a:rect l="l" t="t" r="r" b="b"/>
            <a:pathLst>
              <a:path w="1981945" h="1733312">
                <a:moveTo>
                  <a:pt x="0" y="0"/>
                </a:moveTo>
                <a:lnTo>
                  <a:pt x="1981946" y="0"/>
                </a:lnTo>
                <a:lnTo>
                  <a:pt x="1981946" y="1733311"/>
                </a:lnTo>
                <a:lnTo>
                  <a:pt x="0" y="1733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52" r="-353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9" name="Group 9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347763" y="2121352"/>
            <a:ext cx="4501690" cy="450169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3945" t="-25000" r="-50625" b="-136856"/>
              </a:stretch>
            </a:blipFill>
            <a:ln w="9525" cap="sq">
              <a:solidFill>
                <a:srgbClr val="54BAAA"/>
              </a:solidFill>
              <a:prstDash val="solid"/>
              <a:miter/>
            </a:ln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5631918" y="9201770"/>
            <a:ext cx="1993665" cy="83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6"/>
              </a:lnSpc>
            </a:pPr>
            <a:r>
              <a:rPr lang="en-US" sz="7158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58427" y="21621"/>
            <a:ext cx="12207155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spc="-15">
                <a:solidFill>
                  <a:srgbClr val="3D4595"/>
                </a:solidFill>
                <a:latin typeface="Impact"/>
                <a:ea typeface="Impact"/>
                <a:cs typeface="Impact"/>
                <a:sym typeface="Impact"/>
              </a:rPr>
              <a:t>Le mot de la direction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55013" y="7198773"/>
            <a:ext cx="3388221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Frédéric Coché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Directeur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70116" y="-86344"/>
            <a:ext cx="16558673" cy="10629976"/>
            <a:chOff x="0" y="0"/>
            <a:chExt cx="22078231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078243" cy="14173327"/>
            </a:xfrm>
            <a:custGeom>
              <a:avLst/>
              <a:gdLst/>
              <a:ahLst/>
              <a:cxnLst/>
              <a:rect l="l" t="t" r="r" b="b"/>
              <a:pathLst>
                <a:path w="22078243" h="14173327">
                  <a:moveTo>
                    <a:pt x="0" y="0"/>
                  </a:moveTo>
                  <a:lnTo>
                    <a:pt x="22078243" y="0"/>
                  </a:lnTo>
                  <a:lnTo>
                    <a:pt x="2207824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64" b="-166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506182" y="1606129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69459" y="-496287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488208" y="9065608"/>
            <a:ext cx="2281087" cy="849705"/>
          </a:xfrm>
          <a:custGeom>
            <a:avLst/>
            <a:gdLst/>
            <a:ahLst/>
            <a:cxnLst/>
            <a:rect l="l" t="t" r="r" b="b"/>
            <a:pathLst>
              <a:path w="2281087" h="849705">
                <a:moveTo>
                  <a:pt x="0" y="0"/>
                </a:moveTo>
                <a:lnTo>
                  <a:pt x="2281086" y="0"/>
                </a:lnTo>
                <a:lnTo>
                  <a:pt x="2281086" y="849706"/>
                </a:lnTo>
                <a:lnTo>
                  <a:pt x="0" y="849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4029" y="1708089"/>
            <a:ext cx="9942494" cy="6728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 SeGEC fédère 740 PO organisant des établissements d’enseignement fondamental, secondaire, pour adultes, supérieur et des centres PMS. 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Dans le fondamental, l’enseignement catholique, c’est :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-813 écoles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-195.000 élèves soit environ 40% des élèves en FWB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Dans le secondaire, l’enseignement catholique, c’est :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-336 écoles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-228.000 élèves soit environ 60% des élèves en FWB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endParaRPr lang="en-US" sz="3199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1665161" y="2010278"/>
            <a:ext cx="4963590" cy="2926934"/>
            <a:chOff x="0" y="0"/>
            <a:chExt cx="24035543" cy="141733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035555" cy="14173327"/>
            </a:xfrm>
            <a:custGeom>
              <a:avLst/>
              <a:gdLst/>
              <a:ahLst/>
              <a:cxnLst/>
              <a:rect l="l" t="t" r="r" b="b"/>
              <a:pathLst>
                <a:path w="24035555" h="14173327">
                  <a:moveTo>
                    <a:pt x="0" y="0"/>
                  </a:moveTo>
                  <a:lnTo>
                    <a:pt x="24035555" y="0"/>
                  </a:lnTo>
                  <a:lnTo>
                    <a:pt x="24035555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19" b="-219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2121530" y="5287926"/>
            <a:ext cx="3330684" cy="3317775"/>
          </a:xfrm>
          <a:custGeom>
            <a:avLst/>
            <a:gdLst/>
            <a:ahLst/>
            <a:cxnLst/>
            <a:rect l="l" t="t" r="r" b="b"/>
            <a:pathLst>
              <a:path w="3330684" h="3317775">
                <a:moveTo>
                  <a:pt x="0" y="0"/>
                </a:moveTo>
                <a:lnTo>
                  <a:pt x="3330684" y="0"/>
                </a:lnTo>
                <a:lnTo>
                  <a:pt x="3330684" y="3317775"/>
                </a:lnTo>
                <a:lnTo>
                  <a:pt x="0" y="33177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4" name="TextBox 14"/>
          <p:cNvSpPr txBox="1"/>
          <p:nvPr/>
        </p:nvSpPr>
        <p:spPr>
          <a:xfrm>
            <a:off x="15631918" y="9201770"/>
            <a:ext cx="1993665" cy="83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6"/>
              </a:lnSpc>
            </a:pPr>
            <a:r>
              <a:rPr lang="en-US" sz="7158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58427" y="219578"/>
            <a:ext cx="12207155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spc="-15">
                <a:solidFill>
                  <a:srgbClr val="3D4595"/>
                </a:solidFill>
                <a:latin typeface="Impact"/>
                <a:ea typeface="Impact"/>
                <a:cs typeface="Impact"/>
                <a:sym typeface="Impact"/>
              </a:rPr>
              <a:t>Le SeGEC en chiffres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70116" y="-86344"/>
            <a:ext cx="16558673" cy="10629976"/>
            <a:chOff x="0" y="0"/>
            <a:chExt cx="22078231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078243" cy="14173327"/>
            </a:xfrm>
            <a:custGeom>
              <a:avLst/>
              <a:gdLst/>
              <a:ahLst/>
              <a:cxnLst/>
              <a:rect l="l" t="t" r="r" b="b"/>
              <a:pathLst>
                <a:path w="22078243" h="14173327">
                  <a:moveTo>
                    <a:pt x="0" y="0"/>
                  </a:moveTo>
                  <a:lnTo>
                    <a:pt x="22078243" y="0"/>
                  </a:lnTo>
                  <a:lnTo>
                    <a:pt x="2207824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5000"/>
              </a:blip>
              <a:stretch>
                <a:fillRect t="-1664" b="-166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506182" y="1606129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69459" y="-496287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488208" y="9065608"/>
            <a:ext cx="2281087" cy="849705"/>
          </a:xfrm>
          <a:custGeom>
            <a:avLst/>
            <a:gdLst/>
            <a:ahLst/>
            <a:cxnLst/>
            <a:rect l="l" t="t" r="r" b="b"/>
            <a:pathLst>
              <a:path w="2281087" h="849705">
                <a:moveTo>
                  <a:pt x="0" y="0"/>
                </a:moveTo>
                <a:lnTo>
                  <a:pt x="2281086" y="0"/>
                </a:lnTo>
                <a:lnTo>
                  <a:pt x="2281086" y="849706"/>
                </a:lnTo>
                <a:lnTo>
                  <a:pt x="0" y="849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045369" y="6694702"/>
            <a:ext cx="5583382" cy="2032999"/>
          </a:xfrm>
          <a:custGeom>
            <a:avLst/>
            <a:gdLst/>
            <a:ahLst/>
            <a:cxnLst/>
            <a:rect l="l" t="t" r="r" b="b"/>
            <a:pathLst>
              <a:path w="5583382" h="2032999">
                <a:moveTo>
                  <a:pt x="0" y="0"/>
                </a:moveTo>
                <a:lnTo>
                  <a:pt x="5583382" y="0"/>
                </a:lnTo>
                <a:lnTo>
                  <a:pt x="5583382" y="2032999"/>
                </a:lnTo>
                <a:lnTo>
                  <a:pt x="0" y="2032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>
          <a:xfrm>
            <a:off x="7235404" y="9224868"/>
            <a:ext cx="4256132" cy="531187"/>
          </a:xfrm>
          <a:custGeom>
            <a:avLst/>
            <a:gdLst/>
            <a:ahLst/>
            <a:cxnLst/>
            <a:rect l="l" t="t" r="r" b="b"/>
            <a:pathLst>
              <a:path w="4256132" h="531187">
                <a:moveTo>
                  <a:pt x="0" y="0"/>
                </a:moveTo>
                <a:lnTo>
                  <a:pt x="4256132" y="0"/>
                </a:lnTo>
                <a:lnTo>
                  <a:pt x="4256132" y="531186"/>
                </a:lnTo>
                <a:lnTo>
                  <a:pt x="0" y="5311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TextBox 12"/>
          <p:cNvSpPr txBox="1"/>
          <p:nvPr/>
        </p:nvSpPr>
        <p:spPr>
          <a:xfrm>
            <a:off x="15631918" y="9201770"/>
            <a:ext cx="1993665" cy="83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6"/>
              </a:lnSpc>
            </a:pPr>
            <a:r>
              <a:rPr lang="en-US" sz="7158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70116" y="133350"/>
            <a:ext cx="13738895" cy="161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17"/>
              </a:lnSpc>
            </a:pPr>
            <a:r>
              <a:rPr lang="en-US" sz="8441" spc="-16">
                <a:solidFill>
                  <a:srgbClr val="3D4595"/>
                </a:solidFill>
                <a:latin typeface="Impact"/>
                <a:ea typeface="Impact"/>
                <a:cs typeface="Impact"/>
                <a:sym typeface="Impact"/>
              </a:rPr>
              <a:t>IFEC - Chiffres clés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4029" y="1800772"/>
            <a:ext cx="5892255" cy="84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1"/>
              </a:lnSpc>
            </a:pPr>
            <a:r>
              <a:rPr lang="en-US" sz="4929" b="1">
                <a:solidFill>
                  <a:srgbClr val="3D459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3129 formations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32940" y="1779223"/>
            <a:ext cx="8591653" cy="806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7"/>
              </a:lnSpc>
              <a:spcBef>
                <a:spcPct val="0"/>
              </a:spcBef>
            </a:pPr>
            <a:r>
              <a:rPr lang="en-US" sz="469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(formateurs externes = 40-45 %)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9783" y="2699742"/>
            <a:ext cx="5663844" cy="812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3"/>
              </a:lnSpc>
            </a:pPr>
            <a:r>
              <a:rPr lang="en-US" sz="4738" b="1">
                <a:solidFill>
                  <a:srgbClr val="3D459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5215 jours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2439" y="4046702"/>
            <a:ext cx="5663844" cy="1651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3"/>
              </a:lnSpc>
            </a:pPr>
            <a:r>
              <a:rPr lang="en-US" sz="4738">
                <a:solidFill>
                  <a:srgbClr val="3D4595"/>
                </a:solidFill>
                <a:latin typeface="Open Sans"/>
                <a:ea typeface="Open Sans"/>
                <a:cs typeface="Open Sans"/>
                <a:sym typeface="Open Sans"/>
              </a:rPr>
              <a:t>16 évènements </a:t>
            </a:r>
          </a:p>
          <a:p>
            <a:pPr algn="l">
              <a:lnSpc>
                <a:spcPts val="6633"/>
              </a:lnSpc>
            </a:pPr>
            <a:r>
              <a:rPr lang="en-US" sz="4738">
                <a:solidFill>
                  <a:srgbClr val="3D4595"/>
                </a:solidFill>
                <a:latin typeface="Open Sans"/>
                <a:ea typeface="Open Sans"/>
                <a:cs typeface="Open Sans"/>
                <a:sym typeface="Open Sans"/>
              </a:rPr>
              <a:t>12 séminaires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11528" y="3593328"/>
            <a:ext cx="6703883" cy="973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52"/>
              </a:lnSpc>
            </a:pPr>
            <a:r>
              <a:rPr lang="en-US" sz="5608">
                <a:solidFill>
                  <a:srgbClr val="3D4595"/>
                </a:solidFill>
                <a:latin typeface="TC October"/>
                <a:ea typeface="TC October"/>
                <a:cs typeface="TC October"/>
                <a:sym typeface="TC October"/>
              </a:rPr>
              <a:t>Satisfaction &gt; 95 %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99996" y="3300335"/>
            <a:ext cx="4459304" cy="10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77"/>
              </a:lnSpc>
            </a:pPr>
            <a:r>
              <a:rPr lang="en-US" sz="6126">
                <a:solidFill>
                  <a:srgbClr val="3D4595"/>
                </a:solidFill>
                <a:latin typeface="Handelson Two"/>
                <a:ea typeface="Handelson Two"/>
                <a:cs typeface="Handelson Two"/>
                <a:sym typeface="Handelson Two"/>
              </a:rPr>
              <a:t>36 orientations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47983" y="5962500"/>
            <a:ext cx="6829962" cy="813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3"/>
              </a:lnSpc>
            </a:pPr>
            <a:r>
              <a:rPr lang="en-US" sz="4738" i="1">
                <a:solidFill>
                  <a:srgbClr val="3D4595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1700 remplacements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942494" y="5024817"/>
            <a:ext cx="6933966" cy="1268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41"/>
              </a:lnSpc>
            </a:pPr>
            <a:r>
              <a:rPr lang="en-US" sz="3672" b="1">
                <a:solidFill>
                  <a:srgbClr val="3D459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79.720 participants </a:t>
            </a:r>
          </a:p>
          <a:p>
            <a:pPr algn="l">
              <a:lnSpc>
                <a:spcPts val="5141"/>
              </a:lnSpc>
            </a:pPr>
            <a:r>
              <a:rPr lang="en-US" sz="3672" b="1">
                <a:solidFill>
                  <a:srgbClr val="3D459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117.481 participants/journées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45547" y="7756617"/>
            <a:ext cx="7683220" cy="813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3"/>
              </a:lnSpc>
            </a:pPr>
            <a:r>
              <a:rPr lang="en-US" sz="4738" i="1">
                <a:solidFill>
                  <a:srgbClr val="3D4595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~ 155 formateurs externes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70116" y="-86344"/>
            <a:ext cx="16558673" cy="10629976"/>
            <a:chOff x="0" y="0"/>
            <a:chExt cx="22078231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078243" cy="14173327"/>
            </a:xfrm>
            <a:custGeom>
              <a:avLst/>
              <a:gdLst/>
              <a:ahLst/>
              <a:cxnLst/>
              <a:rect l="l" t="t" r="r" b="b"/>
              <a:pathLst>
                <a:path w="22078243" h="14173327">
                  <a:moveTo>
                    <a:pt x="0" y="0"/>
                  </a:moveTo>
                  <a:lnTo>
                    <a:pt x="22078243" y="0"/>
                  </a:lnTo>
                  <a:lnTo>
                    <a:pt x="2207824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64" b="-166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506182" y="1606129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69459" y="-496287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488208" y="9065608"/>
            <a:ext cx="2281087" cy="849705"/>
          </a:xfrm>
          <a:custGeom>
            <a:avLst/>
            <a:gdLst/>
            <a:ahLst/>
            <a:cxnLst/>
            <a:rect l="l" t="t" r="r" b="b"/>
            <a:pathLst>
              <a:path w="2281087" h="849705">
                <a:moveTo>
                  <a:pt x="0" y="0"/>
                </a:moveTo>
                <a:lnTo>
                  <a:pt x="2281086" y="0"/>
                </a:lnTo>
                <a:lnTo>
                  <a:pt x="2281086" y="849706"/>
                </a:lnTo>
                <a:lnTo>
                  <a:pt x="0" y="849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426096" y="2171700"/>
            <a:ext cx="11558449" cy="8495460"/>
          </a:xfrm>
          <a:custGeom>
            <a:avLst/>
            <a:gdLst/>
            <a:ahLst/>
            <a:cxnLst/>
            <a:rect l="l" t="t" r="r" b="b"/>
            <a:pathLst>
              <a:path w="11558449" h="8495460">
                <a:moveTo>
                  <a:pt x="0" y="0"/>
                </a:moveTo>
                <a:lnTo>
                  <a:pt x="11558449" y="0"/>
                </a:lnTo>
                <a:lnTo>
                  <a:pt x="11558449" y="8495460"/>
                </a:lnTo>
                <a:lnTo>
                  <a:pt x="0" y="84954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TextBox 11"/>
          <p:cNvSpPr txBox="1"/>
          <p:nvPr/>
        </p:nvSpPr>
        <p:spPr>
          <a:xfrm>
            <a:off x="15631918" y="9201770"/>
            <a:ext cx="1993665" cy="83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6"/>
              </a:lnSpc>
            </a:pPr>
            <a:r>
              <a:rPr lang="en-US" sz="7158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70116" y="733425"/>
            <a:ext cx="12207155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spc="-15">
                <a:solidFill>
                  <a:srgbClr val="3D4595"/>
                </a:solidFill>
                <a:latin typeface="Impact"/>
                <a:ea typeface="Impact"/>
                <a:cs typeface="Impact"/>
                <a:sym typeface="Impact"/>
              </a:rPr>
              <a:t>Et vous 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>
            <a:off x="1854546" y="541261"/>
            <a:ext cx="1839020" cy="1839020"/>
          </a:xfrm>
          <a:custGeom>
            <a:avLst/>
            <a:gdLst/>
            <a:ahLst/>
            <a:cxnLst/>
            <a:rect l="l" t="t" r="r" b="b"/>
            <a:pathLst>
              <a:path w="1839020" h="1839020">
                <a:moveTo>
                  <a:pt x="0" y="0"/>
                </a:moveTo>
                <a:lnTo>
                  <a:pt x="1839020" y="0"/>
                </a:lnTo>
                <a:lnTo>
                  <a:pt x="1839020" y="1839020"/>
                </a:lnTo>
                <a:lnTo>
                  <a:pt x="0" y="18390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15" r="-5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0" name="Group 10"/>
          <p:cNvGrpSpPr/>
          <p:nvPr/>
        </p:nvGrpSpPr>
        <p:grpSpPr>
          <a:xfrm>
            <a:off x="15892196" y="9135879"/>
            <a:ext cx="2081482" cy="944813"/>
            <a:chOff x="0" y="0"/>
            <a:chExt cx="2775310" cy="1259751"/>
          </a:xfrm>
        </p:grpSpPr>
        <p:sp>
          <p:nvSpPr>
            <p:cNvPr id="11" name="Freeform 11"/>
            <p:cNvSpPr/>
            <p:nvPr/>
          </p:nvSpPr>
          <p:spPr>
            <a:xfrm rot="-335760">
              <a:off x="42452" y="128787"/>
              <a:ext cx="2690406" cy="1002177"/>
            </a:xfrm>
            <a:custGeom>
              <a:avLst/>
              <a:gdLst/>
              <a:ahLst/>
              <a:cxnLst/>
              <a:rect l="l" t="t" r="r" b="b"/>
              <a:pathLst>
                <a:path w="2690406" h="1002177">
                  <a:moveTo>
                    <a:pt x="0" y="0"/>
                  </a:moveTo>
                  <a:lnTo>
                    <a:pt x="2690406" y="0"/>
                  </a:lnTo>
                  <a:lnTo>
                    <a:pt x="2690406" y="1002177"/>
                  </a:lnTo>
                  <a:lnTo>
                    <a:pt x="0" y="100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28600"/>
              <a:ext cx="2619351" cy="817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9"/>
                </a:lnSpc>
              </a:pPr>
              <a:r>
                <a:rPr lang="en-US" sz="6236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774056" y="293989"/>
            <a:ext cx="12207155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spc="-24">
                <a:solidFill>
                  <a:srgbClr val="3D4595"/>
                </a:solidFill>
                <a:latin typeface="Impact"/>
                <a:ea typeface="Impact"/>
                <a:cs typeface="Impact"/>
                <a:sym typeface="Impact"/>
              </a:rPr>
              <a:t>Plan de la soirée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7675" y="2456164"/>
            <a:ext cx="15212650" cy="1171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Infos pour répondre à notre marché</a:t>
            </a:r>
          </a:p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Vidéo de la signature pédagogique </a:t>
            </a:r>
          </a:p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Conférence de Nicolas Roland </a:t>
            </a:r>
          </a:p>
          <a:p>
            <a:pPr marL="1295400" lvl="1" indent="-647700" algn="l">
              <a:lnSpc>
                <a:spcPts val="8400"/>
              </a:lnSpc>
              <a:buFont typeface="Arial"/>
              <a:buChar char="•"/>
            </a:pPr>
            <a:r>
              <a:rPr lang="en-US" sz="600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Tables thématiques pour rencontrer les équipes autour d’un apéro dinatoire </a:t>
            </a:r>
          </a:p>
          <a:p>
            <a:pPr algn="l">
              <a:lnSpc>
                <a:spcPts val="8400"/>
              </a:lnSpc>
            </a:pPr>
            <a:endParaRPr lang="en-US" sz="600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8400"/>
              </a:lnSpc>
            </a:pPr>
            <a:endParaRPr lang="en-US" sz="600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8400"/>
              </a:lnSpc>
            </a:pPr>
            <a:endParaRPr lang="en-US" sz="600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8400"/>
              </a:lnSpc>
            </a:pPr>
            <a:endParaRPr lang="en-US" sz="600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8400"/>
              </a:lnSpc>
            </a:pPr>
            <a:endParaRPr lang="en-US" sz="600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8400"/>
              </a:lnSpc>
              <a:spcBef>
                <a:spcPct val="0"/>
              </a:spcBef>
            </a:pPr>
            <a:endParaRPr lang="en-US" sz="600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13992" y="-401557"/>
            <a:ext cx="17116958" cy="11657995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13755" y="2626066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25583" y="-434861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488208" y="9065608"/>
            <a:ext cx="2281087" cy="849705"/>
          </a:xfrm>
          <a:custGeom>
            <a:avLst/>
            <a:gdLst/>
            <a:ahLst/>
            <a:cxnLst/>
            <a:rect l="l" t="t" r="r" b="b"/>
            <a:pathLst>
              <a:path w="2281087" h="849705">
                <a:moveTo>
                  <a:pt x="0" y="0"/>
                </a:moveTo>
                <a:lnTo>
                  <a:pt x="2281086" y="0"/>
                </a:lnTo>
                <a:lnTo>
                  <a:pt x="2281086" y="849706"/>
                </a:lnTo>
                <a:lnTo>
                  <a:pt x="0" y="849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Freeform 10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TextBox 11"/>
          <p:cNvSpPr txBox="1"/>
          <p:nvPr/>
        </p:nvSpPr>
        <p:spPr>
          <a:xfrm>
            <a:off x="15631918" y="9201770"/>
            <a:ext cx="1993665" cy="83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6"/>
              </a:lnSpc>
            </a:pPr>
            <a:r>
              <a:rPr lang="en-US" sz="7158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606184" y="2231487"/>
            <a:ext cx="4538365" cy="4577175"/>
            <a:chOff x="0" y="0"/>
            <a:chExt cx="6051153" cy="61029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51153" cy="6051153"/>
            </a:xfrm>
            <a:custGeom>
              <a:avLst/>
              <a:gdLst/>
              <a:ahLst/>
              <a:cxnLst/>
              <a:rect l="l" t="t" r="r" b="b"/>
              <a:pathLst>
                <a:path w="6051153" h="6051153">
                  <a:moveTo>
                    <a:pt x="0" y="0"/>
                  </a:moveTo>
                  <a:lnTo>
                    <a:pt x="6051153" y="0"/>
                  </a:lnTo>
                  <a:lnTo>
                    <a:pt x="6051153" y="6051153"/>
                  </a:lnTo>
                  <a:lnTo>
                    <a:pt x="0" y="6051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25620" y="44993"/>
              <a:ext cx="5999660" cy="6057906"/>
              <a:chOff x="0" y="0"/>
              <a:chExt cx="812800" cy="82069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2069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20691">
                    <a:moveTo>
                      <a:pt x="406400" y="0"/>
                    </a:moveTo>
                    <a:cubicBezTo>
                      <a:pt x="181951" y="0"/>
                      <a:pt x="0" y="183718"/>
                      <a:pt x="0" y="410345"/>
                    </a:cubicBezTo>
                    <a:cubicBezTo>
                      <a:pt x="0" y="636973"/>
                      <a:pt x="181951" y="820691"/>
                      <a:pt x="406400" y="820691"/>
                    </a:cubicBezTo>
                    <a:cubicBezTo>
                      <a:pt x="630849" y="820691"/>
                      <a:pt x="812800" y="636973"/>
                      <a:pt x="812800" y="410345"/>
                    </a:cubicBezTo>
                    <a:cubicBezTo>
                      <a:pt x="812800" y="183718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t="-16025" b="-16025"/>
                </a:stretch>
              </a:blip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11031239" y="7311559"/>
            <a:ext cx="6112829" cy="1946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2"/>
              </a:lnSpc>
            </a:pPr>
            <a:r>
              <a:rPr lang="en-US" sz="373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Ophélie Canivet</a:t>
            </a:r>
          </a:p>
          <a:p>
            <a:pPr algn="ctr">
              <a:lnSpc>
                <a:spcPts val="5222"/>
              </a:lnSpc>
              <a:spcBef>
                <a:spcPct val="0"/>
              </a:spcBef>
            </a:pPr>
            <a:r>
              <a:rPr lang="en-US" sz="3730" b="1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Cheffe de projets qualité &amp; marché public  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996715" y="2504542"/>
            <a:ext cx="4401144" cy="440114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 flipH="1"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630849" y="0"/>
                    <a:pt x="812800" y="181951"/>
                    <a:pt x="812800" y="406400"/>
                  </a:cubicBezTo>
                  <a:cubicBezTo>
                    <a:pt x="812800" y="630849"/>
                    <a:pt x="630849" y="812800"/>
                    <a:pt x="406400" y="812800"/>
                  </a:cubicBezTo>
                  <a:cubicBezTo>
                    <a:pt x="181951" y="812800"/>
                    <a:pt x="0" y="630849"/>
                    <a:pt x="0" y="406400"/>
                  </a:cubicBez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t="-25046" b="-25046"/>
              </a:stretch>
            </a:blipFill>
            <a:ln w="9525" cap="sq">
              <a:solidFill>
                <a:srgbClr val="328734"/>
              </a:solidFill>
              <a:prstDash val="solid"/>
              <a:miter/>
            </a:ln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46228" y="7311559"/>
            <a:ext cx="7217938" cy="1946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2"/>
              </a:lnSpc>
            </a:pPr>
            <a:r>
              <a:rPr lang="en-US" sz="373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Christophe Verhoeven</a:t>
            </a:r>
          </a:p>
          <a:p>
            <a:pPr algn="ctr">
              <a:lnSpc>
                <a:spcPts val="5222"/>
              </a:lnSpc>
            </a:pPr>
            <a:r>
              <a:rPr lang="en-US" sz="3730" b="1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Gestionnaire administratif</a:t>
            </a:r>
            <a:r>
              <a:rPr lang="en-US" sz="373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ctr">
              <a:lnSpc>
                <a:spcPts val="5222"/>
              </a:lnSpc>
              <a:spcBef>
                <a:spcPct val="0"/>
              </a:spcBef>
            </a:pPr>
            <a:r>
              <a:rPr lang="en-US" sz="3730" b="1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Référent marché public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13992" y="240055"/>
            <a:ext cx="15404581" cy="131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 spc="-13">
                <a:solidFill>
                  <a:srgbClr val="3D4595"/>
                </a:solidFill>
                <a:latin typeface="Impact"/>
                <a:ea typeface="Impact"/>
                <a:cs typeface="Impact"/>
                <a:sym typeface="Impact"/>
              </a:rPr>
              <a:t>LES INFOS POUR RÉPONDRE À NOTRE MARCHÉ ! </a:t>
            </a:r>
          </a:p>
        </p:txBody>
      </p:sp>
      <p:sp>
        <p:nvSpPr>
          <p:cNvPr id="21" name="Freeform 21"/>
          <p:cNvSpPr/>
          <p:nvPr/>
        </p:nvSpPr>
        <p:spPr>
          <a:xfrm rot="-697500">
            <a:off x="489063" y="372247"/>
            <a:ext cx="1818886" cy="1312905"/>
          </a:xfrm>
          <a:custGeom>
            <a:avLst/>
            <a:gdLst/>
            <a:ahLst/>
            <a:cxnLst/>
            <a:rect l="l" t="t" r="r" b="b"/>
            <a:pathLst>
              <a:path w="1818886" h="1312905">
                <a:moveTo>
                  <a:pt x="0" y="0"/>
                </a:moveTo>
                <a:lnTo>
                  <a:pt x="1818886" y="0"/>
                </a:lnTo>
                <a:lnTo>
                  <a:pt x="1818886" y="1312906"/>
                </a:lnTo>
                <a:lnTo>
                  <a:pt x="0" y="1312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2" r="-42"/>
            </a:stretch>
          </a:blipFill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463064" y="-496593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958427" y="2980699"/>
            <a:ext cx="13705966" cy="525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31"/>
              </a:lnSpc>
            </a:pPr>
            <a:r>
              <a:rPr lang="en-US" sz="5950" b="1" spc="-11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Désigner des formateurs</a:t>
            </a:r>
            <a:r>
              <a:rPr lang="en-US" sz="5950" spc="-1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pour l’IFEC dans le cadre d’un marché de services, afin de reconstruire </a:t>
            </a:r>
            <a:r>
              <a:rPr lang="en-US" sz="5950" b="1" spc="-11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notre stock</a:t>
            </a:r>
            <a:r>
              <a:rPr lang="en-US" sz="5950" spc="-1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formation pour </a:t>
            </a:r>
            <a:r>
              <a:rPr lang="en-US" sz="5950" b="1" spc="-11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les quatre prochaines années.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5177818" y="8831890"/>
            <a:ext cx="2081482" cy="944813"/>
            <a:chOff x="0" y="0"/>
            <a:chExt cx="2775310" cy="1259751"/>
          </a:xfrm>
        </p:grpSpPr>
        <p:sp>
          <p:nvSpPr>
            <p:cNvPr id="11" name="Freeform 11"/>
            <p:cNvSpPr/>
            <p:nvPr/>
          </p:nvSpPr>
          <p:spPr>
            <a:xfrm rot="-335760">
              <a:off x="42452" y="128787"/>
              <a:ext cx="2690406" cy="1002177"/>
            </a:xfrm>
            <a:custGeom>
              <a:avLst/>
              <a:gdLst/>
              <a:ahLst/>
              <a:cxnLst/>
              <a:rect l="l" t="t" r="r" b="b"/>
              <a:pathLst>
                <a:path w="2690406" h="1002177">
                  <a:moveTo>
                    <a:pt x="0" y="0"/>
                  </a:moveTo>
                  <a:lnTo>
                    <a:pt x="2690406" y="0"/>
                  </a:lnTo>
                  <a:lnTo>
                    <a:pt x="2690406" y="1002177"/>
                  </a:lnTo>
                  <a:lnTo>
                    <a:pt x="0" y="100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28600"/>
              <a:ext cx="2619351" cy="817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9"/>
                </a:lnSpc>
              </a:pPr>
              <a:r>
                <a:rPr lang="en-US" sz="6236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5246947" y="457538"/>
            <a:ext cx="1574327" cy="1574327"/>
          </a:xfrm>
          <a:custGeom>
            <a:avLst/>
            <a:gdLst/>
            <a:ahLst/>
            <a:cxnLst/>
            <a:rect l="l" t="t" r="r" b="b"/>
            <a:pathLst>
              <a:path w="1574327" h="1574327">
                <a:moveTo>
                  <a:pt x="0" y="0"/>
                </a:moveTo>
                <a:lnTo>
                  <a:pt x="1574328" y="0"/>
                </a:lnTo>
                <a:lnTo>
                  <a:pt x="1574328" y="1574327"/>
                </a:lnTo>
                <a:lnTo>
                  <a:pt x="0" y="1574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4" name="TextBox 14"/>
          <p:cNvSpPr txBox="1"/>
          <p:nvPr/>
        </p:nvSpPr>
        <p:spPr>
          <a:xfrm>
            <a:off x="3235801" y="546149"/>
            <a:ext cx="12207155" cy="1773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299" spc="-18">
                <a:solidFill>
                  <a:srgbClr val="AA1A58"/>
                </a:solidFill>
                <a:latin typeface="Impact"/>
                <a:ea typeface="Impact"/>
                <a:cs typeface="Impact"/>
                <a:sym typeface="Impact"/>
              </a:rPr>
              <a:t>Objectif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>
            <a:off x="12262714" y="1344066"/>
            <a:ext cx="5047960" cy="6815168"/>
          </a:xfrm>
          <a:custGeom>
            <a:avLst/>
            <a:gdLst/>
            <a:ahLst/>
            <a:cxnLst/>
            <a:rect l="l" t="t" r="r" b="b"/>
            <a:pathLst>
              <a:path w="5047960" h="6815168">
                <a:moveTo>
                  <a:pt x="0" y="0"/>
                </a:moveTo>
                <a:lnTo>
                  <a:pt x="5047960" y="0"/>
                </a:lnTo>
                <a:lnTo>
                  <a:pt x="5047960" y="6815168"/>
                </a:lnTo>
                <a:lnTo>
                  <a:pt x="0" y="68151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TextBox 10"/>
          <p:cNvSpPr txBox="1"/>
          <p:nvPr/>
        </p:nvSpPr>
        <p:spPr>
          <a:xfrm>
            <a:off x="-3063155" y="1153566"/>
            <a:ext cx="12207155" cy="94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spc="-9">
                <a:solidFill>
                  <a:srgbClr val="3D4595"/>
                </a:solidFill>
                <a:latin typeface="Impact"/>
                <a:ea typeface="Impact"/>
                <a:cs typeface="Impact"/>
                <a:sym typeface="Impact"/>
              </a:rPr>
              <a:t>Quatre ans ?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81002" y="2197988"/>
            <a:ext cx="8378517" cy="547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spc="-1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ans + 1 + 1 </a:t>
            </a:r>
          </a:p>
          <a:p>
            <a:pPr algn="ctr">
              <a:lnSpc>
                <a:spcPts val="7332"/>
              </a:lnSpc>
            </a:pPr>
            <a:endParaRPr lang="en-US" sz="9999" spc="-19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7332"/>
              </a:lnSpc>
            </a:pPr>
            <a:r>
              <a:rPr lang="en-US" sz="5237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⟶ Dépend du programme général et de l’évolution des besoins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5892196" y="9135879"/>
            <a:ext cx="2081482" cy="944813"/>
            <a:chOff x="0" y="0"/>
            <a:chExt cx="2775310" cy="1259751"/>
          </a:xfrm>
        </p:grpSpPr>
        <p:sp>
          <p:nvSpPr>
            <p:cNvPr id="13" name="Freeform 13"/>
            <p:cNvSpPr/>
            <p:nvPr/>
          </p:nvSpPr>
          <p:spPr>
            <a:xfrm rot="-335760">
              <a:off x="42452" y="128787"/>
              <a:ext cx="2690406" cy="1002177"/>
            </a:xfrm>
            <a:custGeom>
              <a:avLst/>
              <a:gdLst/>
              <a:ahLst/>
              <a:cxnLst/>
              <a:rect l="l" t="t" r="r" b="b"/>
              <a:pathLst>
                <a:path w="2690406" h="1002177">
                  <a:moveTo>
                    <a:pt x="0" y="0"/>
                  </a:moveTo>
                  <a:lnTo>
                    <a:pt x="2690406" y="0"/>
                  </a:lnTo>
                  <a:lnTo>
                    <a:pt x="2690406" y="1002177"/>
                  </a:lnTo>
                  <a:lnTo>
                    <a:pt x="0" y="100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28600"/>
              <a:ext cx="2619351" cy="817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9"/>
                </a:lnSpc>
              </a:pPr>
              <a:r>
                <a:rPr lang="en-US" sz="6236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TextBox 7"/>
          <p:cNvSpPr txBox="1"/>
          <p:nvPr/>
        </p:nvSpPr>
        <p:spPr>
          <a:xfrm>
            <a:off x="1193207" y="351300"/>
            <a:ext cx="1793751" cy="937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1"/>
              </a:lnSpc>
              <a:spcBef>
                <a:spcPct val="0"/>
              </a:spcBef>
            </a:pPr>
            <a:r>
              <a:rPr lang="en-US" sz="5450" b="1" i="1" spc="-10">
                <a:solidFill>
                  <a:srgbClr val="AA1A58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Qui ? </a:t>
            </a:r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534029" y="1444752"/>
          <a:ext cx="17026164" cy="8221599"/>
        </p:xfrm>
        <a:graphic>
          <a:graphicData uri="http://schemas.openxmlformats.org/drawingml/2006/table">
            <a:tbl>
              <a:tblPr/>
              <a:tblGrid>
                <a:gridCol w="8295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30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0139">
                <a:tc>
                  <a:txBody>
                    <a:bodyPr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Enseignants formateurs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45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000"/>
                        </a:lnSpc>
                        <a:defRPr/>
                      </a:pPr>
                      <a:r>
                        <a:rPr lang="en-US" sz="5000">
                          <a:solidFill>
                            <a:srgbClr val="FFFFFF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Marché public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4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8174">
                <a:tc>
                  <a:txBody>
                    <a:bodyPr/>
                    <a:lstStyle/>
                    <a:p>
                      <a:pPr algn="ctr">
                        <a:lnSpc>
                          <a:spcPts val="4900"/>
                        </a:lnSpc>
                        <a:defRPr/>
                      </a:pPr>
                      <a:r>
                        <a:rPr lang="en-US" sz="35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Ne doit par répondre à l’appel d’offre mais doit envoyer un formulaire et le CV. </a:t>
                      </a:r>
                      <a:endParaRPr lang="en-US" sz="1100"/>
                    </a:p>
                    <a:p>
                      <a:pPr algn="ctr">
                        <a:lnSpc>
                          <a:spcPts val="490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00"/>
                        </a:lnSpc>
                        <a:defRPr/>
                      </a:pPr>
                      <a:r>
                        <a:rPr lang="en-US" sz="35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Doit répondre à l’appel d’offre dans les délais en répondant aux exigences du marché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643">
                <a:tc>
                  <a:txBody>
                    <a:bodyPr/>
                    <a:lstStyle/>
                    <a:p>
                      <a:pPr algn="ctr">
                        <a:lnSpc>
                          <a:spcPts val="4900"/>
                        </a:lnSpc>
                        <a:defRPr/>
                      </a:pPr>
                      <a:r>
                        <a:rPr lang="en-US" sz="35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Pas de mise en concurrence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00"/>
                        </a:lnSpc>
                        <a:defRPr/>
                      </a:pPr>
                      <a:r>
                        <a:rPr lang="en-US" sz="35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Mise en concurrence avec les soumissionnaires du même lot</a:t>
                      </a:r>
                      <a:endParaRPr lang="en-US" sz="1100"/>
                    </a:p>
                    <a:p>
                      <a:pPr algn="ctr">
                        <a:lnSpc>
                          <a:spcPts val="4900"/>
                        </a:lnSpc>
                      </a:pPr>
                      <a:r>
                        <a:rPr lang="en-US" sz="35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(Classement)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6643">
                <a:tc>
                  <a:txBody>
                    <a:bodyPr/>
                    <a:lstStyle/>
                    <a:p>
                      <a:pPr algn="ctr">
                        <a:lnSpc>
                          <a:spcPts val="4900"/>
                        </a:lnSpc>
                        <a:defRPr/>
                      </a:pPr>
                      <a:r>
                        <a:rPr lang="en-US" sz="35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Max 20 demi/jours par an avec accord de la direction barémisé 25 euros/heure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900"/>
                        </a:lnSpc>
                        <a:defRPr/>
                      </a:pPr>
                      <a:r>
                        <a:rPr lang="en-US" sz="3500">
                          <a:solidFill>
                            <a:srgbClr val="000000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Pas de limite : dépendra de l’activation de la formation en fonction du besoin de l’institution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64612" y="-342976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274583" y="-487487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892196" y="9135879"/>
            <a:ext cx="2081482" cy="944813"/>
            <a:chOff x="0" y="0"/>
            <a:chExt cx="2775310" cy="1259751"/>
          </a:xfrm>
        </p:grpSpPr>
        <p:sp>
          <p:nvSpPr>
            <p:cNvPr id="10" name="Freeform 10"/>
            <p:cNvSpPr/>
            <p:nvPr/>
          </p:nvSpPr>
          <p:spPr>
            <a:xfrm rot="-335760">
              <a:off x="42452" y="128787"/>
              <a:ext cx="2690406" cy="1002177"/>
            </a:xfrm>
            <a:custGeom>
              <a:avLst/>
              <a:gdLst/>
              <a:ahLst/>
              <a:cxnLst/>
              <a:rect l="l" t="t" r="r" b="b"/>
              <a:pathLst>
                <a:path w="2690406" h="1002177">
                  <a:moveTo>
                    <a:pt x="0" y="0"/>
                  </a:moveTo>
                  <a:lnTo>
                    <a:pt x="2690406" y="0"/>
                  </a:lnTo>
                  <a:lnTo>
                    <a:pt x="2690406" y="1002177"/>
                  </a:lnTo>
                  <a:lnTo>
                    <a:pt x="0" y="100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28600"/>
              <a:ext cx="2619351" cy="817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9"/>
                </a:lnSpc>
              </a:pPr>
              <a:r>
                <a:rPr lang="en-US" sz="6236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628243"/>
            <a:ext cx="3761490" cy="2971577"/>
          </a:xfrm>
          <a:custGeom>
            <a:avLst/>
            <a:gdLst/>
            <a:ahLst/>
            <a:cxnLst/>
            <a:rect l="l" t="t" r="r" b="b"/>
            <a:pathLst>
              <a:path w="3761490" h="2971577">
                <a:moveTo>
                  <a:pt x="0" y="0"/>
                </a:moveTo>
                <a:lnTo>
                  <a:pt x="3761490" y="0"/>
                </a:lnTo>
                <a:lnTo>
                  <a:pt x="3761490" y="2971577"/>
                </a:lnTo>
                <a:lnTo>
                  <a:pt x="0" y="2971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3" name="TextBox 13"/>
          <p:cNvSpPr txBox="1"/>
          <p:nvPr/>
        </p:nvSpPr>
        <p:spPr>
          <a:xfrm>
            <a:off x="1028700" y="3084512"/>
            <a:ext cx="13260898" cy="3096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3"/>
              </a:lnSpc>
            </a:pPr>
            <a:r>
              <a:rPr lang="en-US" sz="8366" spc="-16">
                <a:solidFill>
                  <a:srgbClr val="AA1A58"/>
                </a:solidFill>
                <a:latin typeface="Impact"/>
                <a:ea typeface="Impact"/>
                <a:cs typeface="Impact"/>
                <a:sym typeface="Impact"/>
              </a:rPr>
              <a:t>RÉPONDRE À NOTRE MARCHE PUBLIC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64612" y="-342976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2190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0" name="Group 10"/>
          <p:cNvGrpSpPr/>
          <p:nvPr/>
        </p:nvGrpSpPr>
        <p:grpSpPr>
          <a:xfrm>
            <a:off x="15892196" y="9135879"/>
            <a:ext cx="2081482" cy="944813"/>
            <a:chOff x="0" y="0"/>
            <a:chExt cx="2775310" cy="1259751"/>
          </a:xfrm>
        </p:grpSpPr>
        <p:sp>
          <p:nvSpPr>
            <p:cNvPr id="11" name="Freeform 11"/>
            <p:cNvSpPr/>
            <p:nvPr/>
          </p:nvSpPr>
          <p:spPr>
            <a:xfrm rot="-335760">
              <a:off x="42452" y="128787"/>
              <a:ext cx="2690406" cy="1002177"/>
            </a:xfrm>
            <a:custGeom>
              <a:avLst/>
              <a:gdLst/>
              <a:ahLst/>
              <a:cxnLst/>
              <a:rect l="l" t="t" r="r" b="b"/>
              <a:pathLst>
                <a:path w="2690406" h="1002177">
                  <a:moveTo>
                    <a:pt x="0" y="0"/>
                  </a:moveTo>
                  <a:lnTo>
                    <a:pt x="2690406" y="0"/>
                  </a:lnTo>
                  <a:lnTo>
                    <a:pt x="2690406" y="1002177"/>
                  </a:lnTo>
                  <a:lnTo>
                    <a:pt x="0" y="100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28600"/>
              <a:ext cx="2619351" cy="817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9"/>
                </a:lnSpc>
              </a:pPr>
              <a:r>
                <a:rPr lang="en-US" sz="6236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017964" y="2144701"/>
            <a:ext cx="12207155" cy="5788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8"/>
              </a:lnSpc>
            </a:pPr>
            <a:r>
              <a:rPr lang="en-US" sz="10999" spc="-2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Du 3 novembre</a:t>
            </a:r>
          </a:p>
          <a:p>
            <a:pPr algn="ctr">
              <a:lnSpc>
                <a:spcPts val="15398"/>
              </a:lnSpc>
            </a:pPr>
            <a:r>
              <a:rPr lang="en-US" sz="10999" spc="-2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au</a:t>
            </a:r>
          </a:p>
          <a:p>
            <a:pPr algn="ctr">
              <a:lnSpc>
                <a:spcPts val="15398"/>
              </a:lnSpc>
              <a:spcBef>
                <a:spcPct val="0"/>
              </a:spcBef>
            </a:pPr>
            <a:r>
              <a:rPr lang="en-US" sz="10999" spc="-2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4 décembre</a:t>
            </a:r>
          </a:p>
        </p:txBody>
      </p:sp>
      <p:sp>
        <p:nvSpPr>
          <p:cNvPr id="14" name="Freeform 14"/>
          <p:cNvSpPr/>
          <p:nvPr/>
        </p:nvSpPr>
        <p:spPr>
          <a:xfrm>
            <a:off x="911314" y="0"/>
            <a:ext cx="3008281" cy="3023398"/>
          </a:xfrm>
          <a:custGeom>
            <a:avLst/>
            <a:gdLst/>
            <a:ahLst/>
            <a:cxnLst/>
            <a:rect l="l" t="t" r="r" b="b"/>
            <a:pathLst>
              <a:path w="3008281" h="3023398">
                <a:moveTo>
                  <a:pt x="0" y="0"/>
                </a:moveTo>
                <a:lnTo>
                  <a:pt x="3008281" y="0"/>
                </a:lnTo>
                <a:lnTo>
                  <a:pt x="3008281" y="3023398"/>
                </a:lnTo>
                <a:lnTo>
                  <a:pt x="0" y="30233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0" name="Group 10"/>
          <p:cNvGrpSpPr/>
          <p:nvPr/>
        </p:nvGrpSpPr>
        <p:grpSpPr>
          <a:xfrm>
            <a:off x="15892196" y="9135879"/>
            <a:ext cx="2081482" cy="944813"/>
            <a:chOff x="0" y="0"/>
            <a:chExt cx="2775310" cy="1259751"/>
          </a:xfrm>
        </p:grpSpPr>
        <p:sp>
          <p:nvSpPr>
            <p:cNvPr id="11" name="Freeform 11"/>
            <p:cNvSpPr/>
            <p:nvPr/>
          </p:nvSpPr>
          <p:spPr>
            <a:xfrm rot="-335760">
              <a:off x="42452" y="128787"/>
              <a:ext cx="2690406" cy="1002177"/>
            </a:xfrm>
            <a:custGeom>
              <a:avLst/>
              <a:gdLst/>
              <a:ahLst/>
              <a:cxnLst/>
              <a:rect l="l" t="t" r="r" b="b"/>
              <a:pathLst>
                <a:path w="2690406" h="1002177">
                  <a:moveTo>
                    <a:pt x="0" y="0"/>
                  </a:moveTo>
                  <a:lnTo>
                    <a:pt x="2690406" y="0"/>
                  </a:lnTo>
                  <a:lnTo>
                    <a:pt x="2690406" y="1002177"/>
                  </a:lnTo>
                  <a:lnTo>
                    <a:pt x="0" y="100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28600"/>
              <a:ext cx="2619351" cy="817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89"/>
                </a:lnSpc>
              </a:pPr>
              <a:r>
                <a:rPr lang="en-US" sz="6236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  <p:sp>
        <p:nvSpPr>
          <p:cNvPr id="13" name="Freeform 13"/>
          <p:cNvSpPr/>
          <p:nvPr/>
        </p:nvSpPr>
        <p:spPr>
          <a:xfrm rot="1215842">
            <a:off x="12890801" y="727576"/>
            <a:ext cx="1843865" cy="1447434"/>
          </a:xfrm>
          <a:custGeom>
            <a:avLst/>
            <a:gdLst/>
            <a:ahLst/>
            <a:cxnLst/>
            <a:rect l="l" t="t" r="r" b="b"/>
            <a:pathLst>
              <a:path w="1843865" h="1447434">
                <a:moveTo>
                  <a:pt x="0" y="0"/>
                </a:moveTo>
                <a:lnTo>
                  <a:pt x="1843865" y="0"/>
                </a:lnTo>
                <a:lnTo>
                  <a:pt x="1843865" y="1447434"/>
                </a:lnTo>
                <a:lnTo>
                  <a:pt x="0" y="1447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4" name="TextBox 14"/>
          <p:cNvSpPr txBox="1"/>
          <p:nvPr/>
        </p:nvSpPr>
        <p:spPr>
          <a:xfrm>
            <a:off x="534029" y="2833988"/>
            <a:ext cx="7820035" cy="3696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1494" lvl="1" indent="-455747" algn="just">
              <a:lnSpc>
                <a:spcPts val="5910"/>
              </a:lnSpc>
              <a:buFont typeface="Arial"/>
              <a:buChar char="•"/>
            </a:pPr>
            <a:r>
              <a:rPr lang="en-US" sz="4221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 mail d’annonce</a:t>
            </a:r>
          </a:p>
          <a:p>
            <a:pPr algn="just">
              <a:lnSpc>
                <a:spcPts val="5910"/>
              </a:lnSpc>
            </a:pPr>
            <a:r>
              <a:rPr lang="en-US" sz="4221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⟶ Lien vers le site SeGEC </a:t>
            </a:r>
          </a:p>
          <a:p>
            <a:pPr algn="just">
              <a:lnSpc>
                <a:spcPts val="5910"/>
              </a:lnSpc>
            </a:pPr>
            <a:r>
              <a:rPr lang="en-US" sz="4221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⟶ Comment vous inscrire ou vous connecter à E-procurement. </a:t>
            </a:r>
          </a:p>
          <a:p>
            <a:pPr algn="just">
              <a:lnSpc>
                <a:spcPts val="5806"/>
              </a:lnSpc>
            </a:pPr>
            <a:endParaRPr lang="en-US" sz="4221" spc="-8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144000" y="2449525"/>
            <a:ext cx="8338941" cy="5893688"/>
          </a:xfrm>
          <a:custGeom>
            <a:avLst/>
            <a:gdLst/>
            <a:ahLst/>
            <a:cxnLst/>
            <a:rect l="l" t="t" r="r" b="b"/>
            <a:pathLst>
              <a:path w="8338941" h="5893688">
                <a:moveTo>
                  <a:pt x="0" y="0"/>
                </a:moveTo>
                <a:lnTo>
                  <a:pt x="8338941" y="0"/>
                </a:lnTo>
                <a:lnTo>
                  <a:pt x="8338941" y="5893688"/>
                </a:lnTo>
                <a:lnTo>
                  <a:pt x="0" y="58936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000"/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6" name="TextBox 16"/>
          <p:cNvSpPr txBox="1"/>
          <p:nvPr/>
        </p:nvSpPr>
        <p:spPr>
          <a:xfrm>
            <a:off x="1028700" y="630105"/>
            <a:ext cx="13705966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b="1" u="sng" spc="-13">
                <a:solidFill>
                  <a:srgbClr val="AA1A5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Annonce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4427" y="-3611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2675201" y="-5518175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467650" y="2450035"/>
            <a:ext cx="13705966" cy="4772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Cahier spécial des charges (CSC)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Vadémécum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Formulaire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Document Unique de Marché Européen (DUME)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Excel outils réseau + tuto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Signature pédagogique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4029" y="722155"/>
            <a:ext cx="6805051" cy="1220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  <a:spcBef>
                <a:spcPct val="0"/>
              </a:spcBef>
            </a:pPr>
            <a:r>
              <a:rPr lang="en-US" sz="7071" b="1" u="sng" spc="-14">
                <a:solidFill>
                  <a:srgbClr val="AA1A5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Les documents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73569" y="-81888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887490" y="1638683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4094782" y="-4686506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4" y="0"/>
                </a:lnTo>
                <a:lnTo>
                  <a:pt x="14418584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>
            <a:off x="10721577" y="1659558"/>
            <a:ext cx="6160555" cy="8119875"/>
          </a:xfrm>
          <a:custGeom>
            <a:avLst/>
            <a:gdLst/>
            <a:ahLst/>
            <a:cxnLst/>
            <a:rect l="l" t="t" r="r" b="b"/>
            <a:pathLst>
              <a:path w="6160555" h="8119875">
                <a:moveTo>
                  <a:pt x="0" y="0"/>
                </a:moveTo>
                <a:lnTo>
                  <a:pt x="6160555" y="0"/>
                </a:lnTo>
                <a:lnTo>
                  <a:pt x="6160555" y="8119875"/>
                </a:lnTo>
                <a:lnTo>
                  <a:pt x="0" y="81198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>
            <a:off x="12584651" y="241426"/>
            <a:ext cx="2434407" cy="2129000"/>
          </a:xfrm>
          <a:custGeom>
            <a:avLst/>
            <a:gdLst/>
            <a:ahLst/>
            <a:cxnLst/>
            <a:rect l="l" t="t" r="r" b="b"/>
            <a:pathLst>
              <a:path w="2434407" h="2129000">
                <a:moveTo>
                  <a:pt x="0" y="0"/>
                </a:moveTo>
                <a:lnTo>
                  <a:pt x="2434407" y="0"/>
                </a:lnTo>
                <a:lnTo>
                  <a:pt x="2434407" y="2129000"/>
                </a:lnTo>
                <a:lnTo>
                  <a:pt x="0" y="2129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54" r="-454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TextBox 11"/>
          <p:cNvSpPr txBox="1"/>
          <p:nvPr/>
        </p:nvSpPr>
        <p:spPr>
          <a:xfrm>
            <a:off x="2275092" y="1924191"/>
            <a:ext cx="8002257" cy="7504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7"/>
              </a:lnSpc>
            </a:pPr>
            <a:r>
              <a:rPr lang="en-US" sz="4248" u="sng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Définit le cadre légal :</a:t>
            </a:r>
            <a:r>
              <a:rPr lang="en-US" sz="4248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marL="917181" lvl="1" indent="-458591" algn="l">
              <a:lnSpc>
                <a:spcPts val="5947"/>
              </a:lnSpc>
              <a:buFont typeface="Arial"/>
              <a:buChar char="•"/>
            </a:pPr>
            <a:r>
              <a:rPr lang="en-US" sz="4248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procédure d’attribution - modalités, l’offre, le prix, les critères d’attribution ... </a:t>
            </a:r>
          </a:p>
          <a:p>
            <a:pPr marL="917181" lvl="1" indent="-458591" algn="l">
              <a:lnSpc>
                <a:spcPts val="5947"/>
              </a:lnSpc>
              <a:buFont typeface="Arial"/>
              <a:buChar char="•"/>
            </a:pPr>
            <a:r>
              <a:rPr lang="en-US" sz="4248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Les dispositions contractuelle - sous-traitant, évaluation, le rgpd...</a:t>
            </a:r>
          </a:p>
          <a:p>
            <a:pPr marL="917181" lvl="1" indent="-458591" algn="l">
              <a:lnSpc>
                <a:spcPts val="5947"/>
              </a:lnSpc>
              <a:buFont typeface="Arial"/>
              <a:buChar char="•"/>
            </a:pPr>
            <a:r>
              <a:rPr lang="en-US" sz="4248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Les conditions d’activation  </a:t>
            </a:r>
          </a:p>
          <a:p>
            <a:pPr marL="917181" lvl="1" indent="-458591" algn="l">
              <a:lnSpc>
                <a:spcPts val="5947"/>
              </a:lnSpc>
              <a:buFont typeface="Arial"/>
              <a:buChar char="•"/>
            </a:pPr>
            <a:r>
              <a:rPr lang="en-US" sz="4248" spc="-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...</a:t>
            </a:r>
          </a:p>
          <a:p>
            <a:pPr algn="l">
              <a:lnSpc>
                <a:spcPts val="6313"/>
              </a:lnSpc>
            </a:pPr>
            <a:endParaRPr lang="en-US" sz="4248" spc="-8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37821" y="946433"/>
            <a:ext cx="9047400" cy="713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1211" lvl="1" indent="-450606" algn="l">
              <a:lnSpc>
                <a:spcPts val="5843"/>
              </a:lnSpc>
              <a:buAutoNum type="arabicPeriod"/>
            </a:pPr>
            <a:r>
              <a:rPr lang="en-US" sz="4174" b="1" spc="-8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CAHIER SPÉCIAL DES CHARGES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90077" y="1705425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1507705" y="-516759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28403" y="1017308"/>
            <a:ext cx="3192577" cy="3192577"/>
          </a:xfrm>
          <a:custGeom>
            <a:avLst/>
            <a:gdLst/>
            <a:ahLst/>
            <a:cxnLst/>
            <a:rect l="l" t="t" r="r" b="b"/>
            <a:pathLst>
              <a:path w="3192577" h="3192577">
                <a:moveTo>
                  <a:pt x="0" y="0"/>
                </a:moveTo>
                <a:lnTo>
                  <a:pt x="3192577" y="0"/>
                </a:lnTo>
                <a:lnTo>
                  <a:pt x="3192577" y="3192577"/>
                </a:lnTo>
                <a:lnTo>
                  <a:pt x="0" y="3192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TextBox 11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33957" y="3532474"/>
            <a:ext cx="11141339" cy="3197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9204" spc="-1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30 points le coût</a:t>
            </a:r>
          </a:p>
          <a:p>
            <a:pPr algn="l">
              <a:lnSpc>
                <a:spcPts val="12886"/>
              </a:lnSpc>
            </a:pPr>
            <a:r>
              <a:rPr lang="en-US" sz="9204" spc="-18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70 points la qualité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77377" y="1707288"/>
            <a:ext cx="17278970" cy="126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62"/>
              </a:lnSpc>
            </a:pPr>
            <a:r>
              <a:rPr lang="en-US" sz="7401" b="1" spc="-14">
                <a:solidFill>
                  <a:srgbClr val="1B884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CRITÈRES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730016" y="160307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4962211" y="8227452"/>
            <a:ext cx="3077995" cy="1146554"/>
          </a:xfrm>
          <a:custGeom>
            <a:avLst/>
            <a:gdLst/>
            <a:ahLst/>
            <a:cxnLst/>
            <a:rect l="l" t="t" r="r" b="b"/>
            <a:pathLst>
              <a:path w="3077995" h="1146554">
                <a:moveTo>
                  <a:pt x="0" y="0"/>
                </a:moveTo>
                <a:lnTo>
                  <a:pt x="3077996" y="0"/>
                </a:lnTo>
                <a:lnTo>
                  <a:pt x="3077996" y="1146554"/>
                </a:lnTo>
                <a:lnTo>
                  <a:pt x="0" y="1146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Freeform 10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TextBox 11"/>
          <p:cNvSpPr txBox="1"/>
          <p:nvPr/>
        </p:nvSpPr>
        <p:spPr>
          <a:xfrm>
            <a:off x="2139237" y="2146036"/>
            <a:ext cx="15431800" cy="5324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spc="-1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À l’heure d’activation</a:t>
            </a:r>
          </a:p>
          <a:p>
            <a:pPr algn="l">
              <a:lnSpc>
                <a:spcPts val="7000"/>
              </a:lnSpc>
            </a:pPr>
            <a:r>
              <a:rPr lang="en-US" sz="5000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Préparation - Mise en oeuvre - Mise à jour - temps de déplacement - formateur(s) </a:t>
            </a:r>
          </a:p>
          <a:p>
            <a:pPr algn="l">
              <a:lnSpc>
                <a:spcPts val="7000"/>
              </a:lnSpc>
            </a:pPr>
            <a:r>
              <a:rPr lang="en-US" sz="5000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⟶ q</a:t>
            </a:r>
            <a:r>
              <a:rPr lang="en-US" sz="5000" u="sng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uelle que soit la modalité :</a:t>
            </a:r>
            <a:r>
              <a:rPr lang="en-US" sz="5000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synchrone, asynchrone, présentiel, distanciel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526135" y="8477322"/>
            <a:ext cx="1950148" cy="82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1"/>
              </a:lnSpc>
            </a:pPr>
            <a:r>
              <a:rPr lang="en-US" sz="7002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858654"/>
            <a:ext cx="12207155" cy="1087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60160" lvl="1" indent="-680080" algn="l">
              <a:lnSpc>
                <a:spcPts val="8819"/>
              </a:lnSpc>
              <a:buFont typeface="Arial"/>
              <a:buChar char="•"/>
            </a:pPr>
            <a:r>
              <a:rPr lang="en-US" sz="6299" b="1" i="1" spc="-12">
                <a:solidFill>
                  <a:srgbClr val="32873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Le coût (30 points)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64436" y="-4746145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288322" y="8931325"/>
            <a:ext cx="2719079" cy="1012857"/>
          </a:xfrm>
          <a:custGeom>
            <a:avLst/>
            <a:gdLst/>
            <a:ahLst/>
            <a:cxnLst/>
            <a:rect l="l" t="t" r="r" b="b"/>
            <a:pathLst>
              <a:path w="2719079" h="1012857">
                <a:moveTo>
                  <a:pt x="0" y="0"/>
                </a:moveTo>
                <a:lnTo>
                  <a:pt x="2719078" y="0"/>
                </a:lnTo>
                <a:lnTo>
                  <a:pt x="2719078" y="1012858"/>
                </a:lnTo>
                <a:lnTo>
                  <a:pt x="0" y="1012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346394" y="9119487"/>
            <a:ext cx="1364611" cy="801182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439012" y="9231064"/>
            <a:ext cx="2417698" cy="689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0"/>
              </a:lnSpc>
            </a:pPr>
            <a:r>
              <a:rPr lang="en-US" sz="7675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5776" y="418122"/>
            <a:ext cx="12207155" cy="1087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60160" lvl="1" indent="-680080" algn="l">
              <a:lnSpc>
                <a:spcPts val="8819"/>
              </a:lnSpc>
              <a:buFont typeface="Arial"/>
              <a:buChar char="•"/>
            </a:pPr>
            <a:r>
              <a:rPr lang="en-US" sz="6299" b="1" i="1" spc="-12">
                <a:solidFill>
                  <a:srgbClr val="32873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La qualité (70 pts)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02273" y="1939623"/>
            <a:ext cx="14645588" cy="7981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4"/>
              </a:lnSpc>
            </a:pPr>
            <a:r>
              <a:rPr lang="en-US" sz="6410" spc="-12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Expérience - expertise 20% (14 points) </a:t>
            </a:r>
          </a:p>
          <a:p>
            <a:pPr algn="l">
              <a:lnSpc>
                <a:spcPts val="5599"/>
              </a:lnSpc>
            </a:pPr>
            <a:r>
              <a:rPr lang="en-US" sz="3999" i="1" spc="-7">
                <a:solidFill>
                  <a:srgbClr val="3D4595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(dans le domaine)</a:t>
            </a:r>
            <a:r>
              <a:rPr lang="en-US" sz="3999" spc="-7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8974"/>
              </a:lnSpc>
            </a:pPr>
            <a:r>
              <a:rPr lang="en-US" sz="6410" spc="-12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Contenu 50% (35 points) </a:t>
            </a:r>
          </a:p>
          <a:p>
            <a:pPr algn="l">
              <a:lnSpc>
                <a:spcPts val="5474"/>
              </a:lnSpc>
            </a:pPr>
            <a:r>
              <a:rPr lang="en-US" sz="3910" i="1" spc="-7">
                <a:solidFill>
                  <a:srgbClr val="3D4595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(ancrage réseau, signature pédagogique, références scientifiques et contenus//objectifs)</a:t>
            </a:r>
          </a:p>
          <a:p>
            <a:pPr algn="l">
              <a:lnSpc>
                <a:spcPts val="8974"/>
              </a:lnSpc>
            </a:pPr>
            <a:r>
              <a:rPr lang="en-US" sz="6410" spc="-12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Méthodologie 30%  (21 points) </a:t>
            </a:r>
          </a:p>
          <a:p>
            <a:pPr algn="l">
              <a:lnSpc>
                <a:spcPts val="5614"/>
              </a:lnSpc>
            </a:pPr>
            <a:r>
              <a:rPr lang="en-US" sz="4010" i="1" spc="-8">
                <a:solidFill>
                  <a:srgbClr val="3D4595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(formation d’adultes, soutien à la réflexivité et favorisation du transfert)</a:t>
            </a:r>
          </a:p>
          <a:p>
            <a:pPr algn="l">
              <a:lnSpc>
                <a:spcPts val="8974"/>
              </a:lnSpc>
            </a:pPr>
            <a:endParaRPr lang="en-US" sz="4010" i="1" spc="-8">
              <a:solidFill>
                <a:srgbClr val="3D4595"/>
              </a:solidFill>
              <a:latin typeface="Glacial Indifference Italics"/>
              <a:ea typeface="Glacial Indifference Italics"/>
              <a:cs typeface="Glacial Indifference Italics"/>
              <a:sym typeface="Glacial Indifference Itali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88852" y="0"/>
            <a:ext cx="15949378" cy="10629976"/>
            <a:chOff x="0" y="0"/>
            <a:chExt cx="21265837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65849" cy="14173327"/>
            </a:xfrm>
            <a:custGeom>
              <a:avLst/>
              <a:gdLst/>
              <a:ahLst/>
              <a:cxnLst/>
              <a:rect l="l" t="t" r="r" b="b"/>
              <a:pathLst>
                <a:path w="21265849" h="14173327">
                  <a:moveTo>
                    <a:pt x="0" y="0"/>
                  </a:moveTo>
                  <a:lnTo>
                    <a:pt x="21265849" y="0"/>
                  </a:lnTo>
                  <a:lnTo>
                    <a:pt x="21265849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37" r="-2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4987574" y="-6083987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>
            <a:off x="11576672" y="1474047"/>
            <a:ext cx="5946340" cy="8455805"/>
          </a:xfrm>
          <a:custGeom>
            <a:avLst/>
            <a:gdLst/>
            <a:ahLst/>
            <a:cxnLst/>
            <a:rect l="l" t="t" r="r" b="b"/>
            <a:pathLst>
              <a:path w="5946340" h="8455805">
                <a:moveTo>
                  <a:pt x="0" y="0"/>
                </a:moveTo>
                <a:lnTo>
                  <a:pt x="5946340" y="0"/>
                </a:lnTo>
                <a:lnTo>
                  <a:pt x="5946340" y="8455805"/>
                </a:lnTo>
                <a:lnTo>
                  <a:pt x="0" y="8455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TextBox 11"/>
          <p:cNvSpPr txBox="1"/>
          <p:nvPr/>
        </p:nvSpPr>
        <p:spPr>
          <a:xfrm>
            <a:off x="832517" y="3086974"/>
            <a:ext cx="10163564" cy="5483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35"/>
              </a:lnSpc>
            </a:pPr>
            <a:endParaRPr/>
          </a:p>
          <a:p>
            <a:pPr marL="1115841" lvl="1" indent="-557920" algn="l">
              <a:lnSpc>
                <a:spcPts val="7235"/>
              </a:lnSpc>
              <a:buFont typeface="Arial"/>
              <a:buChar char="•"/>
            </a:pPr>
            <a:r>
              <a:rPr lang="en-US" sz="5168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Identifier le lot et les objectifs pédagogiques généraux</a:t>
            </a:r>
          </a:p>
          <a:p>
            <a:pPr marL="1115841" lvl="1" indent="-557920" algn="l">
              <a:lnSpc>
                <a:spcPts val="7235"/>
              </a:lnSpc>
              <a:buFont typeface="Arial"/>
              <a:buChar char="•"/>
            </a:pPr>
            <a:r>
              <a:rPr lang="en-US" sz="5168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Compléter le formulaire </a:t>
            </a:r>
          </a:p>
          <a:p>
            <a:pPr marL="1115841" lvl="1" indent="-557920" algn="l">
              <a:lnSpc>
                <a:spcPts val="7235"/>
              </a:lnSpc>
              <a:buFont typeface="Arial"/>
              <a:buChar char="•"/>
            </a:pPr>
            <a:r>
              <a:rPr lang="en-US" sz="5168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Soumettre ses offres</a:t>
            </a:r>
          </a:p>
          <a:p>
            <a:pPr algn="l">
              <a:lnSpc>
                <a:spcPts val="7235"/>
              </a:lnSpc>
            </a:pPr>
            <a:endParaRPr lang="en-US" sz="5168" spc="-1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803324"/>
            <a:ext cx="13705966" cy="88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01232" lvl="1" indent="-550616" algn="l">
              <a:lnSpc>
                <a:spcPts val="7140"/>
              </a:lnSpc>
              <a:buAutoNum type="arabicPeriod"/>
            </a:pPr>
            <a:r>
              <a:rPr lang="en-US" sz="5100" b="1" spc="-10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VADEMECUM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657406"/>
            <a:ext cx="6107013" cy="954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1"/>
              </a:lnSpc>
              <a:spcBef>
                <a:spcPct val="0"/>
              </a:spcBef>
            </a:pPr>
            <a:r>
              <a:rPr lang="en-US" sz="5550" i="1" u="sng" spc="-11">
                <a:solidFill>
                  <a:srgbClr val="3D4595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Explique comment :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88852" y="0"/>
            <a:ext cx="15949378" cy="10629976"/>
            <a:chOff x="0" y="0"/>
            <a:chExt cx="21265837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65849" cy="14173327"/>
            </a:xfrm>
            <a:custGeom>
              <a:avLst/>
              <a:gdLst/>
              <a:ahLst/>
              <a:cxnLst/>
              <a:rect l="l" t="t" r="r" b="b"/>
              <a:pathLst>
                <a:path w="21265849" h="14173327">
                  <a:moveTo>
                    <a:pt x="0" y="0"/>
                  </a:moveTo>
                  <a:lnTo>
                    <a:pt x="21265849" y="0"/>
                  </a:lnTo>
                  <a:lnTo>
                    <a:pt x="21265849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37" r="-2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4987574" y="-6083987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>
            <a:off x="2152756" y="908099"/>
            <a:ext cx="13982488" cy="6644284"/>
          </a:xfrm>
          <a:custGeom>
            <a:avLst/>
            <a:gdLst/>
            <a:ahLst/>
            <a:cxnLst/>
            <a:rect l="l" t="t" r="r" b="b"/>
            <a:pathLst>
              <a:path w="13982488" h="6644284">
                <a:moveTo>
                  <a:pt x="0" y="0"/>
                </a:moveTo>
                <a:lnTo>
                  <a:pt x="13982488" y="0"/>
                </a:lnTo>
                <a:lnTo>
                  <a:pt x="13982488" y="6644284"/>
                </a:lnTo>
                <a:lnTo>
                  <a:pt x="0" y="66442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7000"/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335760">
            <a:off x="15479962" y="9030110"/>
            <a:ext cx="2345283" cy="873618"/>
          </a:xfrm>
          <a:custGeom>
            <a:avLst/>
            <a:gdLst/>
            <a:ahLst/>
            <a:cxnLst/>
            <a:rect l="l" t="t" r="r" b="b"/>
            <a:pathLst>
              <a:path w="2345283" h="873618">
                <a:moveTo>
                  <a:pt x="0" y="0"/>
                </a:moveTo>
                <a:lnTo>
                  <a:pt x="2345283" y="0"/>
                </a:lnTo>
                <a:lnTo>
                  <a:pt x="2345283" y="873618"/>
                </a:lnTo>
                <a:lnTo>
                  <a:pt x="0" y="8736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8" name="Group 8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0" name="Freeform 10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>
          <a:xfrm rot="1817100">
            <a:off x="7534218" y="9039101"/>
            <a:ext cx="712699" cy="1421844"/>
          </a:xfrm>
          <a:custGeom>
            <a:avLst/>
            <a:gdLst/>
            <a:ahLst/>
            <a:cxnLst/>
            <a:rect l="l" t="t" r="r" b="b"/>
            <a:pathLst>
              <a:path w="712699" h="1421844">
                <a:moveTo>
                  <a:pt x="0" y="0"/>
                </a:moveTo>
                <a:lnTo>
                  <a:pt x="712698" y="0"/>
                </a:lnTo>
                <a:lnTo>
                  <a:pt x="712698" y="1421845"/>
                </a:lnTo>
                <a:lnTo>
                  <a:pt x="0" y="1421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25" b="-124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TextBox 12"/>
          <p:cNvSpPr txBox="1"/>
          <p:nvPr/>
        </p:nvSpPr>
        <p:spPr>
          <a:xfrm>
            <a:off x="1623555" y="1143054"/>
            <a:ext cx="15431800" cy="7476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91"/>
              </a:lnSpc>
            </a:pPr>
            <a:r>
              <a:rPr lang="en-US" sz="5350" b="1" u="sng" spc="-10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IDENTIFIER LES LOTS ET LES OBJECTIFS  :</a:t>
            </a:r>
            <a:r>
              <a:rPr lang="en-US" sz="5350" u="sng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7491"/>
              </a:lnSpc>
            </a:pPr>
            <a:endParaRPr lang="en-US" sz="5350" u="sng" spc="-1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6511"/>
              </a:lnSpc>
            </a:pPr>
            <a:r>
              <a:rPr lang="en-US" sz="465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Les lots sont </a:t>
            </a:r>
            <a:r>
              <a:rPr lang="en-US" sz="4650" b="1" spc="-9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les objectifs de formation</a:t>
            </a:r>
            <a:r>
              <a:rPr lang="en-US" sz="465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du </a:t>
            </a:r>
            <a:r>
              <a:rPr lang="en-US" sz="4650" b="1" u="sng" spc="-9">
                <a:solidFill>
                  <a:srgbClr val="AA1A5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programme général (il est déposé sur la page SeGec juste en dessous de cette présentation) </a:t>
            </a:r>
          </a:p>
          <a:p>
            <a:pPr marL="1284760" lvl="1" indent="-642380" algn="l">
              <a:lnSpc>
                <a:spcPts val="8331"/>
              </a:lnSpc>
              <a:buFont typeface="Arial"/>
              <a:buChar char="•"/>
            </a:pPr>
            <a:r>
              <a:rPr lang="en-US" sz="5950" spc="-1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138 pour le fondamental /secondaire </a:t>
            </a:r>
          </a:p>
          <a:p>
            <a:pPr marL="1284760" lvl="1" indent="-642380" algn="l">
              <a:lnSpc>
                <a:spcPts val="8331"/>
              </a:lnSpc>
              <a:buFont typeface="Arial"/>
              <a:buChar char="•"/>
            </a:pPr>
            <a:r>
              <a:rPr lang="en-US" sz="5950" spc="-1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12 pour les pôles territoriaux </a:t>
            </a:r>
          </a:p>
          <a:p>
            <a:pPr marL="1284760" lvl="1" indent="-642380" algn="l">
              <a:lnSpc>
                <a:spcPts val="8331"/>
              </a:lnSpc>
              <a:buFont typeface="Arial"/>
              <a:buChar char="•"/>
            </a:pPr>
            <a:r>
              <a:rPr lang="en-US" sz="5950" spc="-1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60 pour les CPMS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42956" y="9232640"/>
            <a:ext cx="2413754" cy="688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0"/>
              </a:lnSpc>
            </a:pPr>
            <a:r>
              <a:rPr lang="en-US" sz="7663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 rot="-697500">
            <a:off x="17094000" y="4502943"/>
            <a:ext cx="1561833" cy="1127360"/>
          </a:xfrm>
          <a:custGeom>
            <a:avLst/>
            <a:gdLst/>
            <a:ahLst/>
            <a:cxnLst/>
            <a:rect l="l" t="t" r="r" b="b"/>
            <a:pathLst>
              <a:path w="1561833" h="1127360">
                <a:moveTo>
                  <a:pt x="0" y="0"/>
                </a:moveTo>
                <a:lnTo>
                  <a:pt x="1561833" y="0"/>
                </a:lnTo>
                <a:lnTo>
                  <a:pt x="1561833" y="1127360"/>
                </a:lnTo>
                <a:lnTo>
                  <a:pt x="0" y="11273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2" r="-42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Freeform 8"/>
          <p:cNvSpPr/>
          <p:nvPr/>
        </p:nvSpPr>
        <p:spPr>
          <a:xfrm rot="-335760">
            <a:off x="15479962" y="9030110"/>
            <a:ext cx="2345283" cy="873618"/>
          </a:xfrm>
          <a:custGeom>
            <a:avLst/>
            <a:gdLst/>
            <a:ahLst/>
            <a:cxnLst/>
            <a:rect l="l" t="t" r="r" b="b"/>
            <a:pathLst>
              <a:path w="2345283" h="873618">
                <a:moveTo>
                  <a:pt x="0" y="0"/>
                </a:moveTo>
                <a:lnTo>
                  <a:pt x="2345283" y="0"/>
                </a:lnTo>
                <a:lnTo>
                  <a:pt x="2345283" y="873618"/>
                </a:lnTo>
                <a:lnTo>
                  <a:pt x="0" y="8736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9" name="Group 9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1" name="Freeform 11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Freeform 12"/>
          <p:cNvSpPr/>
          <p:nvPr/>
        </p:nvSpPr>
        <p:spPr>
          <a:xfrm rot="1817100">
            <a:off x="7534218" y="9039101"/>
            <a:ext cx="712699" cy="1421844"/>
          </a:xfrm>
          <a:custGeom>
            <a:avLst/>
            <a:gdLst/>
            <a:ahLst/>
            <a:cxnLst/>
            <a:rect l="l" t="t" r="r" b="b"/>
            <a:pathLst>
              <a:path w="712699" h="1421844">
                <a:moveTo>
                  <a:pt x="0" y="0"/>
                </a:moveTo>
                <a:lnTo>
                  <a:pt x="712698" y="0"/>
                </a:lnTo>
                <a:lnTo>
                  <a:pt x="712698" y="1421845"/>
                </a:lnTo>
                <a:lnTo>
                  <a:pt x="0" y="1421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25" b="-124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3" name="Freeform 13"/>
          <p:cNvSpPr/>
          <p:nvPr/>
        </p:nvSpPr>
        <p:spPr>
          <a:xfrm>
            <a:off x="2950537" y="346966"/>
            <a:ext cx="12141576" cy="9403057"/>
          </a:xfrm>
          <a:custGeom>
            <a:avLst/>
            <a:gdLst/>
            <a:ahLst/>
            <a:cxnLst/>
            <a:rect l="l" t="t" r="r" b="b"/>
            <a:pathLst>
              <a:path w="12141576" h="9403057">
                <a:moveTo>
                  <a:pt x="0" y="0"/>
                </a:moveTo>
                <a:lnTo>
                  <a:pt x="12141577" y="0"/>
                </a:lnTo>
                <a:lnTo>
                  <a:pt x="12141577" y="9403057"/>
                </a:lnTo>
                <a:lnTo>
                  <a:pt x="0" y="94030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4" name="Freeform 14"/>
          <p:cNvSpPr/>
          <p:nvPr/>
        </p:nvSpPr>
        <p:spPr>
          <a:xfrm rot="2313668">
            <a:off x="1663050" y="1421687"/>
            <a:ext cx="3822632" cy="1070337"/>
          </a:xfrm>
          <a:custGeom>
            <a:avLst/>
            <a:gdLst/>
            <a:ahLst/>
            <a:cxnLst/>
            <a:rect l="l" t="t" r="r" b="b"/>
            <a:pathLst>
              <a:path w="3822632" h="1070337">
                <a:moveTo>
                  <a:pt x="0" y="0"/>
                </a:moveTo>
                <a:lnTo>
                  <a:pt x="3822632" y="0"/>
                </a:lnTo>
                <a:lnTo>
                  <a:pt x="3822632" y="1070337"/>
                </a:lnTo>
                <a:lnTo>
                  <a:pt x="0" y="1070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5" name="TextBox 15"/>
          <p:cNvSpPr txBox="1"/>
          <p:nvPr/>
        </p:nvSpPr>
        <p:spPr>
          <a:xfrm>
            <a:off x="15442956" y="9232640"/>
            <a:ext cx="2413754" cy="688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0"/>
              </a:lnSpc>
            </a:pPr>
            <a:r>
              <a:rPr lang="en-US" sz="7663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>
          <a:xfrm>
            <a:off x="6043184" y="126326"/>
            <a:ext cx="7155544" cy="10034347"/>
          </a:xfrm>
          <a:custGeom>
            <a:avLst/>
            <a:gdLst/>
            <a:ahLst/>
            <a:cxnLst/>
            <a:rect l="l" t="t" r="r" b="b"/>
            <a:pathLst>
              <a:path w="7155544" h="10034347">
                <a:moveTo>
                  <a:pt x="0" y="0"/>
                </a:moveTo>
                <a:lnTo>
                  <a:pt x="7155543" y="0"/>
                </a:lnTo>
                <a:lnTo>
                  <a:pt x="7155543" y="10034348"/>
                </a:lnTo>
                <a:lnTo>
                  <a:pt x="0" y="10034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Freeform 12"/>
          <p:cNvSpPr/>
          <p:nvPr/>
        </p:nvSpPr>
        <p:spPr>
          <a:xfrm rot="1569592">
            <a:off x="2676502" y="372931"/>
            <a:ext cx="3822632" cy="1070337"/>
          </a:xfrm>
          <a:custGeom>
            <a:avLst/>
            <a:gdLst/>
            <a:ahLst/>
            <a:cxnLst/>
            <a:rect l="l" t="t" r="r" b="b"/>
            <a:pathLst>
              <a:path w="3822632" h="1070337">
                <a:moveTo>
                  <a:pt x="0" y="0"/>
                </a:moveTo>
                <a:lnTo>
                  <a:pt x="3822632" y="0"/>
                </a:lnTo>
                <a:lnTo>
                  <a:pt x="3822632" y="1070337"/>
                </a:lnTo>
                <a:lnTo>
                  <a:pt x="0" y="1070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3" name="TextBox 13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0" name="Group 10"/>
          <p:cNvGrpSpPr/>
          <p:nvPr/>
        </p:nvGrpSpPr>
        <p:grpSpPr>
          <a:xfrm>
            <a:off x="5862268" y="3720652"/>
            <a:ext cx="10967620" cy="3408072"/>
            <a:chOff x="0" y="0"/>
            <a:chExt cx="14623494" cy="45440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23494" cy="4544096"/>
            </a:xfrm>
            <a:custGeom>
              <a:avLst/>
              <a:gdLst/>
              <a:ahLst/>
              <a:cxnLst/>
              <a:rect l="l" t="t" r="r" b="b"/>
              <a:pathLst>
                <a:path w="14623494" h="4544096">
                  <a:moveTo>
                    <a:pt x="0" y="0"/>
                  </a:moveTo>
                  <a:lnTo>
                    <a:pt x="14623494" y="0"/>
                  </a:lnTo>
                  <a:lnTo>
                    <a:pt x="14623494" y="4544096"/>
                  </a:lnTo>
                  <a:lnTo>
                    <a:pt x="0" y="4544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Freeform 12"/>
            <p:cNvSpPr/>
            <p:nvPr/>
          </p:nvSpPr>
          <p:spPr>
            <a:xfrm rot="-126118">
              <a:off x="2689412" y="2286613"/>
              <a:ext cx="803463" cy="506181"/>
            </a:xfrm>
            <a:custGeom>
              <a:avLst/>
              <a:gdLst/>
              <a:ahLst/>
              <a:cxnLst/>
              <a:rect l="l" t="t" r="r" b="b"/>
              <a:pathLst>
                <a:path w="803463" h="506181">
                  <a:moveTo>
                    <a:pt x="0" y="0"/>
                  </a:moveTo>
                  <a:lnTo>
                    <a:pt x="803463" y="0"/>
                  </a:lnTo>
                  <a:lnTo>
                    <a:pt x="803463" y="506181"/>
                  </a:lnTo>
                  <a:lnTo>
                    <a:pt x="0" y="506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96411" y="1382863"/>
              <a:ext cx="2583989" cy="2583989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AA1A5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</p:grpSp>
      <p:sp>
        <p:nvSpPr>
          <p:cNvPr id="16" name="Freeform 16"/>
          <p:cNvSpPr/>
          <p:nvPr/>
        </p:nvSpPr>
        <p:spPr>
          <a:xfrm>
            <a:off x="5691612" y="1691749"/>
            <a:ext cx="11138277" cy="2028903"/>
          </a:xfrm>
          <a:custGeom>
            <a:avLst/>
            <a:gdLst/>
            <a:ahLst/>
            <a:cxnLst/>
            <a:rect l="l" t="t" r="r" b="b"/>
            <a:pathLst>
              <a:path w="11138277" h="2028903">
                <a:moveTo>
                  <a:pt x="0" y="0"/>
                </a:moveTo>
                <a:lnTo>
                  <a:pt x="11138277" y="0"/>
                </a:lnTo>
                <a:lnTo>
                  <a:pt x="11138277" y="2028903"/>
                </a:lnTo>
                <a:lnTo>
                  <a:pt x="0" y="20289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164763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7" name="Freeform 17"/>
          <p:cNvSpPr/>
          <p:nvPr/>
        </p:nvSpPr>
        <p:spPr>
          <a:xfrm rot="1569592">
            <a:off x="2676502" y="2911543"/>
            <a:ext cx="3822632" cy="1070337"/>
          </a:xfrm>
          <a:custGeom>
            <a:avLst/>
            <a:gdLst/>
            <a:ahLst/>
            <a:cxnLst/>
            <a:rect l="l" t="t" r="r" b="b"/>
            <a:pathLst>
              <a:path w="3822632" h="1070337">
                <a:moveTo>
                  <a:pt x="0" y="0"/>
                </a:moveTo>
                <a:lnTo>
                  <a:pt x="3822632" y="0"/>
                </a:lnTo>
                <a:lnTo>
                  <a:pt x="3822632" y="1070337"/>
                </a:lnTo>
                <a:lnTo>
                  <a:pt x="0" y="1070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8" name="Freeform 18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9" name="TextBox 19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>
          <a:xfrm>
            <a:off x="5920734" y="2975041"/>
            <a:ext cx="11762370" cy="5144195"/>
          </a:xfrm>
          <a:custGeom>
            <a:avLst/>
            <a:gdLst/>
            <a:ahLst/>
            <a:cxnLst/>
            <a:rect l="l" t="t" r="r" b="b"/>
            <a:pathLst>
              <a:path w="11762370" h="5144195">
                <a:moveTo>
                  <a:pt x="0" y="0"/>
                </a:moveTo>
                <a:lnTo>
                  <a:pt x="11762370" y="0"/>
                </a:lnTo>
                <a:lnTo>
                  <a:pt x="11762370" y="5144195"/>
                </a:lnTo>
                <a:lnTo>
                  <a:pt x="0" y="51441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TextBox 12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3" name="Freeform 13"/>
          <p:cNvSpPr/>
          <p:nvPr/>
        </p:nvSpPr>
        <p:spPr>
          <a:xfrm>
            <a:off x="330555" y="583244"/>
            <a:ext cx="9385780" cy="5210445"/>
          </a:xfrm>
          <a:custGeom>
            <a:avLst/>
            <a:gdLst/>
            <a:ahLst/>
            <a:cxnLst/>
            <a:rect l="l" t="t" r="r" b="b"/>
            <a:pathLst>
              <a:path w="9385780" h="5210445">
                <a:moveTo>
                  <a:pt x="0" y="0"/>
                </a:moveTo>
                <a:lnTo>
                  <a:pt x="9385780" y="0"/>
                </a:lnTo>
                <a:lnTo>
                  <a:pt x="9385780" y="5210445"/>
                </a:lnTo>
                <a:lnTo>
                  <a:pt x="0" y="52104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TextBox 10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68558" y="6406891"/>
            <a:ext cx="13705966" cy="1102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0"/>
              </a:lnSpc>
            </a:pPr>
            <a:r>
              <a:rPr lang="en-US" sz="6450" b="1" i="1" spc="-12">
                <a:solidFill>
                  <a:srgbClr val="32873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Recherche de l’avis de marché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2377782" y="1074101"/>
            <a:ext cx="15172540" cy="903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 b="1" u="sng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SOUMETTRE SON OFFRE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10486" y="3910581"/>
            <a:ext cx="13705966" cy="2087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84760" lvl="1" indent="-642380" algn="l">
              <a:lnSpc>
                <a:spcPts val="8331"/>
              </a:lnSpc>
              <a:buFont typeface="Arial"/>
              <a:buChar char="•"/>
            </a:pPr>
            <a:r>
              <a:rPr lang="en-US" sz="5950" spc="-1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N°de BCE </a:t>
            </a:r>
          </a:p>
          <a:p>
            <a:pPr marL="1284760" lvl="1" indent="-642380" algn="l">
              <a:lnSpc>
                <a:spcPts val="8331"/>
              </a:lnSpc>
              <a:buFont typeface="Arial"/>
              <a:buChar char="•"/>
            </a:pPr>
            <a:r>
              <a:rPr lang="en-US" sz="5950" spc="-11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Non Belges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68558" y="2608047"/>
            <a:ext cx="13705966" cy="1102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0"/>
              </a:lnSpc>
            </a:pPr>
            <a:r>
              <a:rPr lang="en-US" sz="6450" b="1" i="1" spc="-12">
                <a:solidFill>
                  <a:srgbClr val="32873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Inscription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36132" y="2158557"/>
            <a:ext cx="16807973" cy="6021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59054" lvl="1" indent="-529527" algn="l">
              <a:lnSpc>
                <a:spcPts val="6867"/>
              </a:lnSpc>
              <a:buFont typeface="Arial"/>
              <a:buChar char="•"/>
            </a:pPr>
            <a:r>
              <a:rPr lang="en-US" sz="4905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Test signature </a:t>
            </a:r>
          </a:p>
          <a:p>
            <a:pPr marL="1059054" lvl="1" indent="-529527" algn="l">
              <a:lnSpc>
                <a:spcPts val="6867"/>
              </a:lnSpc>
              <a:buFont typeface="Arial"/>
              <a:buChar char="•"/>
            </a:pPr>
            <a:r>
              <a:rPr lang="en-US" sz="4905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Sélection des lots </a:t>
            </a:r>
          </a:p>
          <a:p>
            <a:pPr marL="1059054" lvl="1" indent="-529527" algn="l">
              <a:lnSpc>
                <a:spcPts val="6867"/>
              </a:lnSpc>
              <a:buFont typeface="Arial"/>
              <a:buChar char="•"/>
            </a:pPr>
            <a:r>
              <a:rPr lang="en-US" sz="4905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Dépôt des documents </a:t>
            </a:r>
          </a:p>
          <a:p>
            <a:pPr marL="1059054" lvl="1" indent="-529527" algn="l">
              <a:lnSpc>
                <a:spcPts val="6867"/>
              </a:lnSpc>
              <a:buFont typeface="Arial"/>
              <a:buChar char="•"/>
            </a:pPr>
            <a:r>
              <a:rPr lang="en-US" sz="4905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Finaliser </a:t>
            </a:r>
          </a:p>
          <a:p>
            <a:pPr marL="1059054" lvl="1" indent="-529527" algn="l">
              <a:lnSpc>
                <a:spcPts val="6867"/>
              </a:lnSpc>
              <a:buFont typeface="Arial"/>
              <a:buChar char="•"/>
            </a:pPr>
            <a:r>
              <a:rPr lang="en-US" sz="4905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Signer le rapport de dépôt </a:t>
            </a:r>
          </a:p>
          <a:p>
            <a:pPr marL="1059054" lvl="1" indent="-529527" algn="l">
              <a:lnSpc>
                <a:spcPts val="6867"/>
              </a:lnSpc>
              <a:buFont typeface="Arial"/>
              <a:buChar char="•"/>
            </a:pPr>
            <a:r>
              <a:rPr lang="en-US" sz="4905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Confirmer</a:t>
            </a:r>
          </a:p>
          <a:p>
            <a:pPr algn="l">
              <a:lnSpc>
                <a:spcPts val="6867"/>
              </a:lnSpc>
            </a:pPr>
            <a:endParaRPr lang="en-US" sz="4905" spc="-9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706912"/>
            <a:ext cx="17259300" cy="9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5699" b="1" i="1" spc="-11">
                <a:solidFill>
                  <a:srgbClr val="32873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Ce que vous devrez faire dans e-procurement</a:t>
            </a:r>
          </a:p>
        </p:txBody>
      </p:sp>
      <p:sp>
        <p:nvSpPr>
          <p:cNvPr id="11" name="Freeform 11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TextBox 12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36901" y="1913317"/>
            <a:ext cx="15414198" cy="6374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0839" lvl="1" indent="-490420" algn="l">
              <a:lnSpc>
                <a:spcPts val="6360"/>
              </a:lnSpc>
              <a:buFont typeface="Arial"/>
              <a:buChar char="•"/>
            </a:pPr>
            <a:r>
              <a:rPr lang="en-US" sz="4543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Formulaire d’offre (1 max par lot) </a:t>
            </a:r>
          </a:p>
          <a:p>
            <a:pPr marL="980839" lvl="1" indent="-490420" algn="l">
              <a:lnSpc>
                <a:spcPts val="6360"/>
              </a:lnSpc>
              <a:buFont typeface="Arial"/>
              <a:buChar char="•"/>
            </a:pPr>
            <a:r>
              <a:rPr lang="en-US" sz="4543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CV </a:t>
            </a:r>
          </a:p>
          <a:p>
            <a:pPr marL="980839" lvl="1" indent="-490420" algn="l">
              <a:lnSpc>
                <a:spcPts val="6360"/>
              </a:lnSpc>
              <a:buFont typeface="Arial"/>
              <a:buChar char="•"/>
            </a:pPr>
            <a:r>
              <a:rPr lang="en-US" sz="4543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Document Unique de Marché Européen (DUME) complété </a:t>
            </a:r>
          </a:p>
          <a:p>
            <a:pPr marL="980839" lvl="1" indent="-490420" algn="l">
              <a:lnSpc>
                <a:spcPts val="6360"/>
              </a:lnSpc>
              <a:buFont typeface="Arial"/>
              <a:buChar char="•"/>
            </a:pPr>
            <a:r>
              <a:rPr lang="en-US" sz="4543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Extraits de casiers judiciaire </a:t>
            </a:r>
          </a:p>
          <a:p>
            <a:pPr marL="980839" lvl="1" indent="-490420" algn="l">
              <a:lnSpc>
                <a:spcPts val="6360"/>
              </a:lnSpc>
              <a:buFont typeface="Arial"/>
              <a:buChar char="•"/>
            </a:pPr>
            <a:r>
              <a:rPr lang="en-US" sz="4543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Non belges : attestation d’absence de dettes sociales et fiscales ; certificat de non-faillite</a:t>
            </a:r>
          </a:p>
          <a:p>
            <a:pPr marL="980839" lvl="1" indent="-490420" algn="l">
              <a:lnSpc>
                <a:spcPts val="6360"/>
              </a:lnSpc>
              <a:buFont typeface="Arial"/>
              <a:buChar char="•"/>
            </a:pPr>
            <a:r>
              <a:rPr lang="en-US" sz="4543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Personnes morales : statuts de la société, éventuels mandats, procurations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8342" y="472146"/>
            <a:ext cx="12381153" cy="998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8"/>
              </a:lnSpc>
            </a:pPr>
            <a:r>
              <a:rPr lang="en-US" sz="5827" b="1" i="1" spc="-11">
                <a:solidFill>
                  <a:srgbClr val="1B884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Les documents à déposer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961303" y="8494577"/>
            <a:ext cx="2910297" cy="1321024"/>
            <a:chOff x="0" y="0"/>
            <a:chExt cx="3880396" cy="1761365"/>
          </a:xfrm>
        </p:grpSpPr>
        <p:sp>
          <p:nvSpPr>
            <p:cNvPr id="12" name="Freeform 12"/>
            <p:cNvSpPr/>
            <p:nvPr/>
          </p:nvSpPr>
          <p:spPr>
            <a:xfrm rot="-335760">
              <a:off x="59356" y="180068"/>
              <a:ext cx="3761685" cy="1401228"/>
            </a:xfrm>
            <a:custGeom>
              <a:avLst/>
              <a:gdLst/>
              <a:ahLst/>
              <a:cxnLst/>
              <a:rect l="l" t="t" r="r" b="b"/>
              <a:pathLst>
                <a:path w="3761685" h="1401228">
                  <a:moveTo>
                    <a:pt x="0" y="0"/>
                  </a:moveTo>
                  <a:lnTo>
                    <a:pt x="3761685" y="0"/>
                  </a:lnTo>
                  <a:lnTo>
                    <a:pt x="3761685" y="1401229"/>
                  </a:lnTo>
                  <a:lnTo>
                    <a:pt x="0" y="1401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1991" y="368819"/>
              <a:ext cx="2483996" cy="111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51"/>
                </a:lnSpc>
              </a:pPr>
              <a:r>
                <a:rPr lang="en-US" sz="6689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77736" y="3744594"/>
            <a:ext cx="12743027" cy="2645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40818" lvl="1" indent="-820409" algn="l">
              <a:lnSpc>
                <a:spcPts val="10639"/>
              </a:lnSpc>
              <a:buFont typeface="Arial"/>
              <a:buChar char="•"/>
            </a:pPr>
            <a:r>
              <a:rPr lang="en-US" sz="7599" spc="-15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Groupements, association, sous-traitance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24651" y="2099407"/>
            <a:ext cx="13705966" cy="1102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0"/>
              </a:lnSpc>
            </a:pPr>
            <a:r>
              <a:rPr lang="en-US" sz="6450" b="1" i="1" spc="-12">
                <a:solidFill>
                  <a:srgbClr val="328734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Soumissionner à plusieurs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961303" y="8494577"/>
            <a:ext cx="2910297" cy="1321024"/>
            <a:chOff x="0" y="0"/>
            <a:chExt cx="3880396" cy="1761365"/>
          </a:xfrm>
        </p:grpSpPr>
        <p:sp>
          <p:nvSpPr>
            <p:cNvPr id="12" name="Freeform 12"/>
            <p:cNvSpPr/>
            <p:nvPr/>
          </p:nvSpPr>
          <p:spPr>
            <a:xfrm rot="-335760">
              <a:off x="59356" y="180068"/>
              <a:ext cx="3761685" cy="1401228"/>
            </a:xfrm>
            <a:custGeom>
              <a:avLst/>
              <a:gdLst/>
              <a:ahLst/>
              <a:cxnLst/>
              <a:rect l="l" t="t" r="r" b="b"/>
              <a:pathLst>
                <a:path w="3761685" h="1401228">
                  <a:moveTo>
                    <a:pt x="0" y="0"/>
                  </a:moveTo>
                  <a:lnTo>
                    <a:pt x="3761685" y="0"/>
                  </a:lnTo>
                  <a:lnTo>
                    <a:pt x="3761685" y="1401229"/>
                  </a:lnTo>
                  <a:lnTo>
                    <a:pt x="0" y="1401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1991" y="368819"/>
              <a:ext cx="2483996" cy="111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51"/>
                </a:lnSpc>
              </a:pPr>
              <a:r>
                <a:rPr lang="en-US" sz="6689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88852" y="0"/>
            <a:ext cx="15949378" cy="10629976"/>
            <a:chOff x="0" y="0"/>
            <a:chExt cx="21265837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65849" cy="14173327"/>
            </a:xfrm>
            <a:custGeom>
              <a:avLst/>
              <a:gdLst/>
              <a:ahLst/>
              <a:cxnLst/>
              <a:rect l="l" t="t" r="r" b="b"/>
              <a:pathLst>
                <a:path w="21265849" h="14173327">
                  <a:moveTo>
                    <a:pt x="0" y="0"/>
                  </a:moveTo>
                  <a:lnTo>
                    <a:pt x="21265849" y="0"/>
                  </a:lnTo>
                  <a:lnTo>
                    <a:pt x="21265849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37" r="-2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262896" y="-4979150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TextBox 10"/>
          <p:cNvSpPr txBox="1"/>
          <p:nvPr/>
        </p:nvSpPr>
        <p:spPr>
          <a:xfrm>
            <a:off x="635005" y="2902939"/>
            <a:ext cx="14493355" cy="640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35"/>
              </a:lnSpc>
            </a:pPr>
            <a:endParaRPr/>
          </a:p>
          <a:p>
            <a:pPr marL="1115841" lvl="1" indent="-557920" algn="l">
              <a:lnSpc>
                <a:spcPts val="7235"/>
              </a:lnSpc>
              <a:buFont typeface="Arial"/>
              <a:buChar char="•"/>
            </a:pPr>
            <a:r>
              <a:rPr lang="en-US" sz="5168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Format PDF figé à télécharger</a:t>
            </a:r>
          </a:p>
          <a:p>
            <a:pPr marL="1115841" lvl="1" indent="-557920" algn="l">
              <a:lnSpc>
                <a:spcPts val="7235"/>
              </a:lnSpc>
              <a:buFont typeface="Arial"/>
              <a:buChar char="•"/>
            </a:pPr>
            <a:r>
              <a:rPr lang="en-US" sz="5168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Complétion simple avec menus déroulants et nombre de caractères limités</a:t>
            </a:r>
          </a:p>
          <a:p>
            <a:pPr marL="1115841" lvl="1" indent="-557920" algn="l">
              <a:lnSpc>
                <a:spcPts val="7235"/>
              </a:lnSpc>
              <a:buFont typeface="Arial"/>
              <a:buChar char="•"/>
            </a:pPr>
            <a:r>
              <a:rPr lang="en-US" sz="5168" spc="-1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Plusieurs formations dans un même formulaire d’un même lot</a:t>
            </a:r>
          </a:p>
          <a:p>
            <a:pPr algn="l">
              <a:lnSpc>
                <a:spcPts val="7235"/>
              </a:lnSpc>
            </a:pPr>
            <a:endParaRPr lang="en-US" sz="5168" spc="-10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5005" y="923925"/>
            <a:ext cx="13705966" cy="88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01232" lvl="1" indent="-550616" algn="l">
              <a:lnSpc>
                <a:spcPts val="7140"/>
              </a:lnSpc>
              <a:buAutoNum type="arabicPeriod"/>
            </a:pPr>
            <a:r>
              <a:rPr lang="en-US" sz="5100" b="1" spc="-10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FORMULAIRE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589" y="2473370"/>
            <a:ext cx="11251396" cy="954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1"/>
              </a:lnSpc>
              <a:spcBef>
                <a:spcPct val="0"/>
              </a:spcBef>
            </a:pPr>
            <a:r>
              <a:rPr lang="en-US" sz="5550" i="1" spc="-11">
                <a:solidFill>
                  <a:srgbClr val="3D4595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Permet de déposer ses offres :</a:t>
            </a:r>
          </a:p>
        </p:txBody>
      </p:sp>
      <p:sp>
        <p:nvSpPr>
          <p:cNvPr id="13" name="Freeform 13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4" name="TextBox 14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85736" y="-5153127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Freeform 9"/>
          <p:cNvSpPr/>
          <p:nvPr/>
        </p:nvSpPr>
        <p:spPr>
          <a:xfrm rot="4106040">
            <a:off x="17796320" y="393783"/>
            <a:ext cx="800186" cy="1028633"/>
          </a:xfrm>
          <a:custGeom>
            <a:avLst/>
            <a:gdLst/>
            <a:ahLst/>
            <a:cxnLst/>
            <a:rect l="l" t="t" r="r" b="b"/>
            <a:pathLst>
              <a:path w="800186" h="1028633">
                <a:moveTo>
                  <a:pt x="0" y="0"/>
                </a:moveTo>
                <a:lnTo>
                  <a:pt x="800185" y="0"/>
                </a:lnTo>
                <a:lnTo>
                  <a:pt x="800185" y="1028633"/>
                </a:lnTo>
                <a:lnTo>
                  <a:pt x="0" y="1028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86" r="-5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TextBox 11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0779" y="3753313"/>
            <a:ext cx="17270820" cy="903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4271" lvl="1" indent="-572135" algn="l">
              <a:lnSpc>
                <a:spcPts val="7420"/>
              </a:lnSpc>
              <a:spcBef>
                <a:spcPct val="0"/>
              </a:spcBef>
              <a:buAutoNum type="arabicPeriod"/>
            </a:pPr>
            <a:r>
              <a:rPr lang="en-US" sz="5300" b="1" spc="-10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DOCUMENT UNIQUE DE MARCHÉ EUROPÉEN (DUME)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274583" y="-4675686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54081" y="2971263"/>
            <a:ext cx="15803879" cy="2344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46513" lvl="1" indent="-723257" algn="l">
              <a:lnSpc>
                <a:spcPts val="9379"/>
              </a:lnSpc>
              <a:buFont typeface="Arial"/>
              <a:buChar char="•"/>
            </a:pPr>
            <a:r>
              <a:rPr lang="en-US" sz="6699" u="sng" spc="-13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Communication :</a:t>
            </a:r>
            <a:r>
              <a:rPr lang="en-US" sz="6699" spc="-13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forum e-procurement </a:t>
            </a:r>
          </a:p>
          <a:p>
            <a:pPr marL="1446513" lvl="1" indent="-723257" algn="l">
              <a:lnSpc>
                <a:spcPts val="9379"/>
              </a:lnSpc>
              <a:buFont typeface="Arial"/>
              <a:buChar char="•"/>
            </a:pPr>
            <a:r>
              <a:rPr lang="en-US" sz="6699" spc="-13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Délais : clôture </a:t>
            </a:r>
            <a:r>
              <a:rPr lang="en-US" sz="6699" b="1" spc="-13">
                <a:solidFill>
                  <a:srgbClr val="AA1A58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04/12/2026 à 14h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4961303" y="8494577"/>
            <a:ext cx="2910297" cy="1321024"/>
            <a:chOff x="0" y="0"/>
            <a:chExt cx="3880396" cy="1761365"/>
          </a:xfrm>
        </p:grpSpPr>
        <p:sp>
          <p:nvSpPr>
            <p:cNvPr id="11" name="Freeform 11"/>
            <p:cNvSpPr/>
            <p:nvPr/>
          </p:nvSpPr>
          <p:spPr>
            <a:xfrm rot="-335760">
              <a:off x="59356" y="180068"/>
              <a:ext cx="3761685" cy="1401228"/>
            </a:xfrm>
            <a:custGeom>
              <a:avLst/>
              <a:gdLst/>
              <a:ahLst/>
              <a:cxnLst/>
              <a:rect l="l" t="t" r="r" b="b"/>
              <a:pathLst>
                <a:path w="3761685" h="1401228">
                  <a:moveTo>
                    <a:pt x="0" y="0"/>
                  </a:moveTo>
                  <a:lnTo>
                    <a:pt x="3761685" y="0"/>
                  </a:lnTo>
                  <a:lnTo>
                    <a:pt x="3761685" y="1401229"/>
                  </a:lnTo>
                  <a:lnTo>
                    <a:pt x="0" y="1401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1991" y="368819"/>
              <a:ext cx="2483996" cy="111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51"/>
                </a:lnSpc>
              </a:pPr>
              <a:r>
                <a:rPr lang="en-US" sz="6689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274583" y="-4675686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46228" y="2961391"/>
            <a:ext cx="15514463" cy="258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0"/>
              </a:lnSpc>
              <a:spcBef>
                <a:spcPct val="0"/>
              </a:spcBef>
            </a:pPr>
            <a:r>
              <a:rPr lang="en-US" sz="15000" spc="-30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Merci Christophe !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4961303" y="8494577"/>
            <a:ext cx="2910297" cy="1321024"/>
            <a:chOff x="0" y="0"/>
            <a:chExt cx="3880396" cy="1761365"/>
          </a:xfrm>
        </p:grpSpPr>
        <p:sp>
          <p:nvSpPr>
            <p:cNvPr id="11" name="Freeform 11"/>
            <p:cNvSpPr/>
            <p:nvPr/>
          </p:nvSpPr>
          <p:spPr>
            <a:xfrm rot="-335760">
              <a:off x="59356" y="180068"/>
              <a:ext cx="3761685" cy="1401228"/>
            </a:xfrm>
            <a:custGeom>
              <a:avLst/>
              <a:gdLst/>
              <a:ahLst/>
              <a:cxnLst/>
              <a:rect l="l" t="t" r="r" b="b"/>
              <a:pathLst>
                <a:path w="3761685" h="1401228">
                  <a:moveTo>
                    <a:pt x="0" y="0"/>
                  </a:moveTo>
                  <a:lnTo>
                    <a:pt x="3761685" y="0"/>
                  </a:lnTo>
                  <a:lnTo>
                    <a:pt x="3761685" y="1401229"/>
                  </a:lnTo>
                  <a:lnTo>
                    <a:pt x="0" y="1401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1991" y="368819"/>
              <a:ext cx="2483996" cy="111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51"/>
                </a:lnSpc>
              </a:pPr>
              <a:r>
                <a:rPr lang="en-US" sz="6689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4427" y="-36115"/>
            <a:ext cx="17534815" cy="10629976"/>
            <a:chOff x="0" y="0"/>
            <a:chExt cx="23379754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79767" cy="14173327"/>
            </a:xfrm>
            <a:custGeom>
              <a:avLst/>
              <a:gdLst/>
              <a:ahLst/>
              <a:cxnLst/>
              <a:rect l="l" t="t" r="r" b="b"/>
              <a:pathLst>
                <a:path w="23379767" h="14173327">
                  <a:moveTo>
                    <a:pt x="0" y="0"/>
                  </a:moveTo>
                  <a:lnTo>
                    <a:pt x="23379767" y="0"/>
                  </a:lnTo>
                  <a:lnTo>
                    <a:pt x="23379767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710" b="-4709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2675201" y="-5518175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>
            <a:off x="534029" y="8592598"/>
            <a:ext cx="2424398" cy="1423397"/>
            <a:chOff x="0" y="0"/>
            <a:chExt cx="3232531" cy="1897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428062" y="2450035"/>
            <a:ext cx="13705966" cy="557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b="1" spc="-9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Cahier spécial des charges (CSC)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b="1" spc="-9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Vadémécum (lot, programme général, consignes de complétion du formulaire)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b="1" spc="-9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Modèle de formulaire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b="1" spc="-9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Document Unique de Marché Européen (DUME) 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Les outils réseau + tuto extranet</a:t>
            </a:r>
          </a:p>
          <a:p>
            <a:pPr marL="971550" lvl="1" indent="-485775" algn="l">
              <a:lnSpc>
                <a:spcPts val="6299"/>
              </a:lnSpc>
              <a:buAutoNum type="arabicPeriod"/>
            </a:pPr>
            <a:r>
              <a:rPr lang="en-US" sz="4500" spc="-9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signature pédagogique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7447" y="1034695"/>
            <a:ext cx="6805051" cy="104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0"/>
              </a:lnSpc>
              <a:spcBef>
                <a:spcPct val="0"/>
              </a:spcBef>
            </a:pPr>
            <a:r>
              <a:rPr lang="en-US" sz="6071" b="1" i="1" spc="-12">
                <a:solidFill>
                  <a:srgbClr val="AA1A58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Les documents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349003" y="8592598"/>
            <a:ext cx="2910297" cy="1321024"/>
            <a:chOff x="0" y="0"/>
            <a:chExt cx="3880396" cy="1761365"/>
          </a:xfrm>
        </p:grpSpPr>
        <p:sp>
          <p:nvSpPr>
            <p:cNvPr id="12" name="Freeform 12"/>
            <p:cNvSpPr/>
            <p:nvPr/>
          </p:nvSpPr>
          <p:spPr>
            <a:xfrm rot="-335760">
              <a:off x="59356" y="180068"/>
              <a:ext cx="3761685" cy="1401228"/>
            </a:xfrm>
            <a:custGeom>
              <a:avLst/>
              <a:gdLst/>
              <a:ahLst/>
              <a:cxnLst/>
              <a:rect l="l" t="t" r="r" b="b"/>
              <a:pathLst>
                <a:path w="3761685" h="1401228">
                  <a:moveTo>
                    <a:pt x="0" y="0"/>
                  </a:moveTo>
                  <a:lnTo>
                    <a:pt x="3761685" y="0"/>
                  </a:lnTo>
                  <a:lnTo>
                    <a:pt x="3761685" y="1401229"/>
                  </a:lnTo>
                  <a:lnTo>
                    <a:pt x="0" y="1401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14" b="-11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1991" y="368819"/>
              <a:ext cx="2483996" cy="111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51"/>
                </a:lnSpc>
              </a:pPr>
              <a:r>
                <a:rPr lang="en-US" sz="6689">
                  <a:solidFill>
                    <a:srgbClr val="FFCC1C">
                      <a:alpha val="94510"/>
                    </a:srgbClr>
                  </a:solidFill>
                  <a:latin typeface="TC October"/>
                  <a:ea typeface="TC October"/>
                  <a:cs typeface="TC October"/>
                  <a:sym typeface="TC October"/>
                </a:rPr>
                <a:t>#IFEC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80440" y="-342976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4" name="Freeform 4"/>
          <p:cNvSpPr/>
          <p:nvPr/>
        </p:nvSpPr>
        <p:spPr>
          <a:xfrm>
            <a:off x="-5569459" y="-496287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5" name="Group 5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7" name="Freeform 7"/>
          <p:cNvSpPr/>
          <p:nvPr/>
        </p:nvSpPr>
        <p:spPr>
          <a:xfrm>
            <a:off x="3180351" y="8069278"/>
            <a:ext cx="2665595" cy="1599357"/>
          </a:xfrm>
          <a:custGeom>
            <a:avLst/>
            <a:gdLst/>
            <a:ahLst/>
            <a:cxnLst/>
            <a:rect l="l" t="t" r="r" b="b"/>
            <a:pathLst>
              <a:path w="2665595" h="1599357">
                <a:moveTo>
                  <a:pt x="0" y="0"/>
                </a:moveTo>
                <a:lnTo>
                  <a:pt x="2665594" y="0"/>
                </a:lnTo>
                <a:lnTo>
                  <a:pt x="2665594" y="1599357"/>
                </a:lnTo>
                <a:lnTo>
                  <a:pt x="0" y="15993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TextBox 8"/>
          <p:cNvSpPr txBox="1"/>
          <p:nvPr/>
        </p:nvSpPr>
        <p:spPr>
          <a:xfrm>
            <a:off x="850996" y="933450"/>
            <a:ext cx="12207155" cy="854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7" lvl="1" indent="-539749" algn="l">
              <a:lnSpc>
                <a:spcPts val="6999"/>
              </a:lnSpc>
              <a:buAutoNum type="arabicPeriod"/>
            </a:pPr>
            <a:r>
              <a:rPr lang="en-US" sz="4999" b="1" spc="-9">
                <a:solidFill>
                  <a:srgbClr val="3D459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OUTILS RÉSEAU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97125" y="2238433"/>
            <a:ext cx="15941169" cy="5916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9"/>
              </a:lnSpc>
            </a:pPr>
            <a:r>
              <a:rPr lang="en-US" sz="6699" spc="-13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Tableau Excel  </a:t>
            </a:r>
          </a:p>
          <a:p>
            <a:pPr algn="l">
              <a:lnSpc>
                <a:spcPts val="9379"/>
              </a:lnSpc>
            </a:pPr>
            <a:r>
              <a:rPr lang="en-US" sz="6699" spc="-13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Documents réseau pour chaque lot ! </a:t>
            </a:r>
          </a:p>
          <a:p>
            <a:pPr algn="l">
              <a:lnSpc>
                <a:spcPts val="9379"/>
              </a:lnSpc>
            </a:pPr>
            <a:endParaRPr lang="en-US" sz="6699" spc="-13">
              <a:solidFill>
                <a:srgbClr val="3D4595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9379"/>
              </a:lnSpc>
            </a:pPr>
            <a:r>
              <a:rPr lang="en-US" sz="6699" spc="-13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⟶ Un compte extranet spécial formateur !</a:t>
            </a:r>
          </a:p>
          <a:p>
            <a:pPr algn="l">
              <a:lnSpc>
                <a:spcPts val="9379"/>
              </a:lnSpc>
              <a:spcBef>
                <a:spcPct val="0"/>
              </a:spcBef>
            </a:pPr>
            <a:r>
              <a:rPr lang="en-US" sz="6699" spc="-13">
                <a:solidFill>
                  <a:srgbClr val="3D459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(tuto) 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4075" y="7785716"/>
            <a:ext cx="4350145" cy="1882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0"/>
              </a:lnSpc>
            </a:pPr>
            <a:r>
              <a:rPr lang="en-US" sz="5386" i="1" spc="-10">
                <a:solidFill>
                  <a:srgbClr val="3D4595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Céline </a:t>
            </a:r>
          </a:p>
          <a:p>
            <a:pPr algn="ctr">
              <a:lnSpc>
                <a:spcPts val="7540"/>
              </a:lnSpc>
              <a:spcBef>
                <a:spcPct val="0"/>
              </a:spcBef>
            </a:pPr>
            <a:r>
              <a:rPr lang="en-US" sz="5386" i="1" spc="-10">
                <a:solidFill>
                  <a:srgbClr val="3D4595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à la CDP - SPP</a:t>
            </a:r>
          </a:p>
        </p:txBody>
      </p:sp>
      <p:sp>
        <p:nvSpPr>
          <p:cNvPr id="11" name="Freeform 11"/>
          <p:cNvSpPr/>
          <p:nvPr/>
        </p:nvSpPr>
        <p:spPr>
          <a:xfrm rot="-335760">
            <a:off x="15005819" y="8629628"/>
            <a:ext cx="2821264" cy="1050921"/>
          </a:xfrm>
          <a:custGeom>
            <a:avLst/>
            <a:gdLst/>
            <a:ahLst/>
            <a:cxnLst/>
            <a:rect l="l" t="t" r="r" b="b"/>
            <a:pathLst>
              <a:path w="2821264" h="1050921">
                <a:moveTo>
                  <a:pt x="0" y="0"/>
                </a:moveTo>
                <a:lnTo>
                  <a:pt x="2821264" y="0"/>
                </a:lnTo>
                <a:lnTo>
                  <a:pt x="2821264" y="1050921"/>
                </a:lnTo>
                <a:lnTo>
                  <a:pt x="0" y="105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TextBox 12"/>
          <p:cNvSpPr txBox="1"/>
          <p:nvPr/>
        </p:nvSpPr>
        <p:spPr>
          <a:xfrm>
            <a:off x="15375296" y="8830723"/>
            <a:ext cx="1862997" cy="77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6689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80440" y="-342976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4" name="Freeform 4"/>
          <p:cNvSpPr/>
          <p:nvPr/>
        </p:nvSpPr>
        <p:spPr>
          <a:xfrm>
            <a:off x="-5569459" y="-4962873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5" name="TextBox 5"/>
          <p:cNvSpPr txBox="1"/>
          <p:nvPr/>
        </p:nvSpPr>
        <p:spPr>
          <a:xfrm>
            <a:off x="8300207" y="4535512"/>
            <a:ext cx="1687587" cy="20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b="1" i="1" spc="-24">
                <a:solidFill>
                  <a:srgbClr val="3D459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... </a:t>
            </a:r>
          </a:p>
        </p:txBody>
      </p:sp>
      <p:grpSp>
        <p:nvGrpSpPr>
          <p:cNvPr id="6" name="Group 6"/>
          <p:cNvGrpSpPr/>
          <p:nvPr/>
        </p:nvGrpSpPr>
        <p:grpSpPr>
          <a:xfrm rot="-3629340">
            <a:off x="1685230" y="1541021"/>
            <a:ext cx="16872623" cy="9979390"/>
            <a:chOff x="0" y="0"/>
            <a:chExt cx="22496831" cy="133058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8" name="Freeform 8"/>
          <p:cNvSpPr/>
          <p:nvPr/>
        </p:nvSpPr>
        <p:spPr>
          <a:xfrm>
            <a:off x="11206144" y="1028700"/>
            <a:ext cx="6053156" cy="8519256"/>
          </a:xfrm>
          <a:custGeom>
            <a:avLst/>
            <a:gdLst/>
            <a:ahLst/>
            <a:cxnLst/>
            <a:rect l="l" t="t" r="r" b="b"/>
            <a:pathLst>
              <a:path w="6053156" h="8519256">
                <a:moveTo>
                  <a:pt x="0" y="0"/>
                </a:moveTo>
                <a:lnTo>
                  <a:pt x="6053156" y="0"/>
                </a:lnTo>
                <a:lnTo>
                  <a:pt x="6053156" y="8519256"/>
                </a:lnTo>
                <a:lnTo>
                  <a:pt x="0" y="8519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9" name="Freeform 9"/>
          <p:cNvSpPr/>
          <p:nvPr/>
        </p:nvSpPr>
        <p:spPr>
          <a:xfrm rot="1321970">
            <a:off x="4693642" y="3206142"/>
            <a:ext cx="3438054" cy="4494188"/>
          </a:xfrm>
          <a:custGeom>
            <a:avLst/>
            <a:gdLst/>
            <a:ahLst/>
            <a:cxnLst/>
            <a:rect l="l" t="t" r="r" b="b"/>
            <a:pathLst>
              <a:path w="3438054" h="4494188">
                <a:moveTo>
                  <a:pt x="0" y="0"/>
                </a:moveTo>
                <a:lnTo>
                  <a:pt x="3438054" y="0"/>
                </a:lnTo>
                <a:lnTo>
                  <a:pt x="3438054" y="4494188"/>
                </a:lnTo>
                <a:lnTo>
                  <a:pt x="0" y="4494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TextBox 10"/>
          <p:cNvSpPr txBox="1"/>
          <p:nvPr/>
        </p:nvSpPr>
        <p:spPr>
          <a:xfrm>
            <a:off x="475556" y="554062"/>
            <a:ext cx="12207155" cy="854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7" lvl="1" indent="-539749" algn="l">
              <a:lnSpc>
                <a:spcPts val="6999"/>
              </a:lnSpc>
              <a:buAutoNum type="arabicPeriod"/>
            </a:pPr>
            <a:r>
              <a:rPr lang="en-US" sz="4999" b="1" spc="-9">
                <a:solidFill>
                  <a:srgbClr val="3D459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SIGNATURE PÉDAGOGIQUE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6339" y="-98165"/>
            <a:ext cx="15607560" cy="10629976"/>
            <a:chOff x="0" y="0"/>
            <a:chExt cx="20810080" cy="141733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10093" cy="14173327"/>
            </a:xfrm>
            <a:custGeom>
              <a:avLst/>
              <a:gdLst/>
              <a:ahLst/>
              <a:cxnLst/>
              <a:rect l="l" t="t" r="r" b="b"/>
              <a:pathLst>
                <a:path w="20810093" h="14173327">
                  <a:moveTo>
                    <a:pt x="0" y="0"/>
                  </a:moveTo>
                  <a:lnTo>
                    <a:pt x="20810093" y="0"/>
                  </a:lnTo>
                  <a:lnTo>
                    <a:pt x="20810093" y="14173327"/>
                  </a:lnTo>
                  <a:lnTo>
                    <a:pt x="0" y="1417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38" r="-133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 rot="-3629340">
            <a:off x="1730016" y="1548067"/>
            <a:ext cx="16872623" cy="9979390"/>
            <a:chOff x="0" y="0"/>
            <a:chExt cx="22496831" cy="13305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96780" cy="13305917"/>
            </a:xfrm>
            <a:custGeom>
              <a:avLst/>
              <a:gdLst/>
              <a:ahLst/>
              <a:cxnLst/>
              <a:rect l="l" t="t" r="r" b="b"/>
              <a:pathLst>
                <a:path w="22496780" h="13305917">
                  <a:moveTo>
                    <a:pt x="0" y="0"/>
                  </a:moveTo>
                  <a:lnTo>
                    <a:pt x="22496780" y="0"/>
                  </a:lnTo>
                  <a:lnTo>
                    <a:pt x="22496780" y="13305917"/>
                  </a:lnTo>
                  <a:lnTo>
                    <a:pt x="0" y="13305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5" r="-26306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-5540950" y="-5027981"/>
            <a:ext cx="14418583" cy="16949385"/>
          </a:xfrm>
          <a:custGeom>
            <a:avLst/>
            <a:gdLst/>
            <a:ahLst/>
            <a:cxnLst/>
            <a:rect l="l" t="t" r="r" b="b"/>
            <a:pathLst>
              <a:path w="14418583" h="16949385">
                <a:moveTo>
                  <a:pt x="0" y="0"/>
                </a:moveTo>
                <a:lnTo>
                  <a:pt x="14418583" y="0"/>
                </a:lnTo>
                <a:lnTo>
                  <a:pt x="14418583" y="16949385"/>
                </a:lnTo>
                <a:lnTo>
                  <a:pt x="0" y="16949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" name="Group 7"/>
          <p:cNvGrpSpPr/>
          <p:nvPr/>
        </p:nvGrpSpPr>
        <p:grpSpPr>
          <a:xfrm rot="-1007760">
            <a:off x="292334" y="431928"/>
            <a:ext cx="2373759" cy="2373759"/>
            <a:chOff x="0" y="0"/>
            <a:chExt cx="3642258" cy="36422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42233" cy="3642233"/>
            </a:xfrm>
            <a:custGeom>
              <a:avLst/>
              <a:gdLst/>
              <a:ahLst/>
              <a:cxnLst/>
              <a:rect l="l" t="t" r="r" b="b"/>
              <a:pathLst>
                <a:path w="3642233" h="3642233">
                  <a:moveTo>
                    <a:pt x="0" y="0"/>
                  </a:moveTo>
                  <a:lnTo>
                    <a:pt x="3642233" y="0"/>
                  </a:lnTo>
                  <a:lnTo>
                    <a:pt x="3642233" y="3642233"/>
                  </a:lnTo>
                  <a:lnTo>
                    <a:pt x="0" y="3642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23166" y="9286292"/>
            <a:ext cx="1583914" cy="929937"/>
            <a:chOff x="0" y="0"/>
            <a:chExt cx="3232531" cy="18978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32531" cy="1897888"/>
            </a:xfrm>
            <a:custGeom>
              <a:avLst/>
              <a:gdLst/>
              <a:ahLst/>
              <a:cxnLst/>
              <a:rect l="l" t="t" r="r" b="b"/>
              <a:pathLst>
                <a:path w="3232531" h="1897888">
                  <a:moveTo>
                    <a:pt x="0" y="0"/>
                  </a:moveTo>
                  <a:lnTo>
                    <a:pt x="3232531" y="0"/>
                  </a:lnTo>
                  <a:lnTo>
                    <a:pt x="3232531" y="1897888"/>
                  </a:lnTo>
                  <a:lnTo>
                    <a:pt x="0" y="1897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" b="-4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11" name="Freeform 11"/>
          <p:cNvSpPr/>
          <p:nvPr/>
        </p:nvSpPr>
        <p:spPr>
          <a:xfrm rot="-335760">
            <a:off x="15488208" y="9065608"/>
            <a:ext cx="2281087" cy="849705"/>
          </a:xfrm>
          <a:custGeom>
            <a:avLst/>
            <a:gdLst/>
            <a:ahLst/>
            <a:cxnLst/>
            <a:rect l="l" t="t" r="r" b="b"/>
            <a:pathLst>
              <a:path w="2281087" h="849705">
                <a:moveTo>
                  <a:pt x="0" y="0"/>
                </a:moveTo>
                <a:lnTo>
                  <a:pt x="2281086" y="0"/>
                </a:lnTo>
                <a:lnTo>
                  <a:pt x="2281086" y="849706"/>
                </a:lnTo>
                <a:lnTo>
                  <a:pt x="0" y="849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14" b="-11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TextBox 12"/>
          <p:cNvSpPr txBox="1"/>
          <p:nvPr/>
        </p:nvSpPr>
        <p:spPr>
          <a:xfrm>
            <a:off x="15631918" y="9201770"/>
            <a:ext cx="1993665" cy="83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6"/>
              </a:lnSpc>
            </a:pPr>
            <a:r>
              <a:rPr lang="en-US" sz="7158">
                <a:solidFill>
                  <a:srgbClr val="FFCC1C">
                    <a:alpha val="94510"/>
                  </a:srgbClr>
                </a:solidFill>
                <a:latin typeface="TC October"/>
                <a:ea typeface="TC October"/>
                <a:cs typeface="TC October"/>
                <a:sym typeface="TC October"/>
              </a:rPr>
              <a:t>#IFEC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27613" y="2163435"/>
            <a:ext cx="13100040" cy="4847015"/>
          </a:xfrm>
          <a:custGeom>
            <a:avLst/>
            <a:gdLst/>
            <a:ahLst/>
            <a:cxnLst/>
            <a:rect l="l" t="t" r="r" b="b"/>
            <a:pathLst>
              <a:path w="13100040" h="4847015">
                <a:moveTo>
                  <a:pt x="0" y="0"/>
                </a:moveTo>
                <a:lnTo>
                  <a:pt x="13100041" y="0"/>
                </a:lnTo>
                <a:lnTo>
                  <a:pt x="13100041" y="4847015"/>
                </a:lnTo>
                <a:lnTo>
                  <a:pt x="0" y="48470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4" name="TextBox 14"/>
          <p:cNvSpPr txBox="1"/>
          <p:nvPr/>
        </p:nvSpPr>
        <p:spPr>
          <a:xfrm>
            <a:off x="1321048" y="6848525"/>
            <a:ext cx="15938252" cy="140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49"/>
              </a:lnSpc>
              <a:spcBef>
                <a:spcPct val="0"/>
              </a:spcBef>
            </a:pPr>
            <a:r>
              <a:rPr lang="en-US" sz="8249" b="1" i="1" spc="-602">
                <a:solidFill>
                  <a:srgbClr val="AA1A58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ET PEUT-ÊTRE BIENTÔT, À VOS CÔTÉS !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28976" y="477897"/>
            <a:ext cx="13074703" cy="98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9"/>
              </a:lnSpc>
              <a:spcBef>
                <a:spcPct val="0"/>
              </a:spcBef>
            </a:pPr>
            <a:r>
              <a:rPr lang="en-US" sz="5756" b="1" u="sng">
                <a:solidFill>
                  <a:srgbClr val="3D45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Merci beaucoup pour votre présence !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882</Words>
  <Application>Microsoft Office PowerPoint</Application>
  <PresentationFormat>Personnalisé</PresentationFormat>
  <Paragraphs>188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51" baseType="lpstr">
      <vt:lpstr>Open Sans</vt:lpstr>
      <vt:lpstr>Open Sans Italics</vt:lpstr>
      <vt:lpstr>Open Sans Bold</vt:lpstr>
      <vt:lpstr>Impact</vt:lpstr>
      <vt:lpstr>Glacial Indifference Bold Italics</vt:lpstr>
      <vt:lpstr>TC October</vt:lpstr>
      <vt:lpstr>Glacial Indifference</vt:lpstr>
      <vt:lpstr>Arial</vt:lpstr>
      <vt:lpstr>Glacial Indifference Italics</vt:lpstr>
      <vt:lpstr>Handelson Two</vt:lpstr>
      <vt:lpstr>Glacial Indifference Bold</vt:lpstr>
      <vt:lpstr>Calibri</vt:lpstr>
      <vt:lpstr>Open Sans Bold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Afterwork 14-10</dc:title>
  <cp:lastModifiedBy>Ophélie Canivet</cp:lastModifiedBy>
  <cp:revision>3</cp:revision>
  <dcterms:created xsi:type="dcterms:W3CDTF">2006-08-16T00:00:00Z</dcterms:created>
  <dcterms:modified xsi:type="dcterms:W3CDTF">2026-10-15T10:46:39Z</dcterms:modified>
  <dc:identifier>DAHW2RFomw0</dc:identifier>
</cp:coreProperties>
</file>